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13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A8F8B2-E902-CF4D-ABA7-696B58FC281A}" type="datetimeFigureOut">
              <a:rPr lang="en-US" smtClean="0"/>
              <a:t>15/03/2016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45856-FA9D-0241-A04A-0D43CFF4D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775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charset="-128"/>
                <a:cs typeface="ＭＳ Ｐゴシック" charset="-128"/>
              </a:rPr>
              <a:t>BEHAVIOUR – Deliberate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charset="-128"/>
                <a:cs typeface="ＭＳ Ｐゴシック" charset="-128"/>
              </a:rPr>
              <a:t> choice of term.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charset="-128"/>
                <a:cs typeface="ＭＳ Ｐゴシック" charset="-128"/>
              </a:rPr>
              <a:t>Drawn from colleagues in hygiene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charset="-128"/>
                <a:cs typeface="ＭＳ Ｐゴシック" charset="-128"/>
              </a:rPr>
              <a:t>Implies conscious effort to change practice/habits through deliberate, incremental steps</a:t>
            </a:r>
          </a:p>
          <a:p>
            <a:pPr marL="0" lvl="0" indent="0">
              <a:buFont typeface="Arial" panose="020B0604020202020204" pitchFamily="34" charset="0"/>
              <a:buNone/>
            </a:pPr>
            <a:endParaRPr lang="en-GB" sz="1200" kern="1200" baseline="0" dirty="0" smtClean="0">
              <a:solidFill>
                <a:schemeClr val="tx1"/>
              </a:solidFill>
              <a:effectLst/>
              <a:latin typeface="Arial" pitchFamily="34" charset="0"/>
              <a:ea typeface="ＭＳ Ｐゴシック" charset="-128"/>
              <a:cs typeface="ＭＳ Ｐゴシック" charset="-128"/>
            </a:endParaRPr>
          </a:p>
          <a:p>
            <a:pPr marL="171450" marR="0" lvl="0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charset="-128"/>
                <a:cs typeface="ＭＳ Ｐゴシック" charset="-128"/>
              </a:rPr>
              <a:t>Not out of thin air! Based on extensive research,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charset="-128"/>
                <a:cs typeface="ＭＳ Ｐゴシック" charset="-128"/>
              </a:rPr>
              <a:t>country experiences  </a:t>
            </a:r>
            <a:r>
              <a:rPr lang="en-GB" sz="1200" b="0" kern="1200" dirty="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charset="-128"/>
                <a:cs typeface="ＭＳ Ｐゴシック" charset="-128"/>
              </a:rPr>
              <a:t>(South Sudan, Burundi</a:t>
            </a:r>
            <a:r>
              <a:rPr lang="en-GB" sz="1200" b="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charset="-128"/>
                <a:cs typeface="ＭＳ Ｐゴシック" charset="-128"/>
              </a:rPr>
              <a:t>, other CPPT members – </a:t>
            </a:r>
            <a:r>
              <a:rPr lang="en-GB" sz="1200" b="0" kern="1200" baseline="0" dirty="0" err="1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charset="-128"/>
                <a:cs typeface="ＭＳ Ｐゴシック" charset="-128"/>
              </a:rPr>
              <a:t>inc</a:t>
            </a:r>
            <a:r>
              <a:rPr lang="en-GB" sz="1200" b="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charset="-128"/>
                <a:cs typeface="ＭＳ Ｐゴシック" charset="-128"/>
              </a:rPr>
              <a:t> through NPRI)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charset="-128"/>
                <a:cs typeface="ＭＳ Ｐゴシック" charset="-128"/>
              </a:rPr>
              <a:t>and lessons from other sectors, SWA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charset="-128"/>
                <a:cs typeface="ＭＳ Ｐゴシック" charset="-128"/>
              </a:rPr>
              <a:t>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charset="-128"/>
                <a:cs typeface="ＭＳ Ｐゴシック" charset="-128"/>
              </a:rPr>
              <a:t>has identified four key behaviours. If we rally round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charset="-128"/>
                <a:cs typeface="ＭＳ Ｐゴシック" charset="-128"/>
              </a:rPr>
              <a:t>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charset="-128"/>
                <a:cs typeface="ＭＳ Ｐゴシック" charset="-128"/>
              </a:rPr>
              <a:t>these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charset="-128"/>
                <a:cs typeface="ＭＳ Ｐゴシック" charset="-128"/>
                <a:sym typeface="Wingdings" panose="05000000000000000000" pitchFamily="2" charset="2"/>
              </a:rPr>
              <a:t> LASTING SYSTEMS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charset="-128"/>
                <a:cs typeface="ＭＳ Ｐゴシック" charset="-128"/>
                <a:sym typeface="Wingdings" panose="05000000000000000000" pitchFamily="2" charset="2"/>
              </a:rPr>
              <a:t> AT LOCAL LEVEL</a:t>
            </a:r>
            <a:endParaRPr lang="en-GB" sz="1200" kern="1200" dirty="0" smtClean="0">
              <a:solidFill>
                <a:schemeClr val="tx1"/>
              </a:solidFill>
              <a:effectLst/>
              <a:latin typeface="Arial" pitchFamily="34" charset="0"/>
              <a:ea typeface="ＭＳ Ｐゴシック" charset="-128"/>
              <a:cs typeface="ＭＳ Ｐゴシック" charset="-128"/>
            </a:endParaRPr>
          </a:p>
          <a:p>
            <a:pPr marL="0" lvl="0" indent="0">
              <a:buFont typeface="Arial" panose="020B0604020202020204" pitchFamily="34" charset="0"/>
              <a:buNone/>
            </a:pPr>
            <a:endParaRPr lang="en-GB" sz="1200" kern="1200" dirty="0" smtClean="0">
              <a:solidFill>
                <a:schemeClr val="tx1"/>
              </a:solidFill>
              <a:effectLst/>
              <a:latin typeface="Arial" pitchFamily="34" charset="0"/>
              <a:ea typeface="ＭＳ Ｐゴシック" charset="-128"/>
              <a:cs typeface="ＭＳ Ｐゴシック" charset="-128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GB" sz="1200" kern="1200" dirty="0" smtClean="0">
              <a:solidFill>
                <a:schemeClr val="tx1"/>
              </a:solidFill>
              <a:effectLst/>
              <a:latin typeface="Arial" pitchFamily="34" charset="0"/>
              <a:ea typeface="ＭＳ Ｐゴシック" charset="-128"/>
              <a:cs typeface="ＭＳ Ｐゴシック" charset="-128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charset="-128"/>
                <a:cs typeface="ＭＳ Ｐゴシック" charset="-128"/>
              </a:rPr>
              <a:t>[also drew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charset="-128"/>
                <a:cs typeface="ＭＳ Ｐゴシック" charset="-128"/>
              </a:rPr>
              <a:t>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charset="-128"/>
                <a:cs typeface="ＭＳ Ｐゴシック" charset="-128"/>
              </a:rPr>
              <a:t>on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charset="-128"/>
                <a:cs typeface="ＭＳ Ｐゴシック" charset="-128"/>
              </a:rPr>
              <a:t> lessons of aid and development effectiveness agendas 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charset="-128"/>
                <a:cs typeface="ＭＳ Ｐゴシック" charset="-128"/>
                <a:sym typeface="Wingdings" panose="05000000000000000000" pitchFamily="2" charset="2"/>
              </a:rPr>
              <a:t> sector specific framework appropriate for current SDG context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charset="-128"/>
                <a:cs typeface="ＭＳ Ｐゴシック" charset="-128"/>
              </a:rPr>
              <a:t>]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kern="1200" baseline="0" dirty="0" smtClean="0">
              <a:solidFill>
                <a:schemeClr val="tx1"/>
              </a:solidFill>
              <a:effectLst/>
              <a:latin typeface="Arial" pitchFamily="34" charset="0"/>
              <a:ea typeface="ＭＳ Ｐゴシック" charset="-128"/>
              <a:cs typeface="ＭＳ Ｐゴシック" charset="-128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ＭＳ Ｐゴシック" charset="-128"/>
                <a:cs typeface="ＭＳ Ｐゴシック" charset="-128"/>
              </a:rPr>
              <a:t>Adopting and implementing these Behaviours must form a key strand of implementation of the SDGs.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 smtClean="0">
              <a:solidFill>
                <a:schemeClr val="tx1"/>
              </a:solidFill>
              <a:effectLst/>
              <a:latin typeface="Arial" pitchFamily="34" charset="0"/>
              <a:ea typeface="ＭＳ Ｐゴシック" charset="-128"/>
              <a:cs typeface="ＭＳ Ｐゴシック" charset="-128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5857-167B-46EA-A57E-62770E670BE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197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A6AF-4228-FD41-B76D-A5235F242896}" type="datetimeFigureOut">
              <a:rPr lang="en-US" smtClean="0"/>
              <a:t>15/03/2016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C243-3A73-EE41-B7D8-932E7DE7F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03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A6AF-4228-FD41-B76D-A5235F242896}" type="datetimeFigureOut">
              <a:rPr lang="en-US" smtClean="0"/>
              <a:t>15/03/2016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C243-3A73-EE41-B7D8-932E7DE7F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915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A6AF-4228-FD41-B76D-A5235F242896}" type="datetimeFigureOut">
              <a:rPr lang="en-US" smtClean="0"/>
              <a:t>15/03/2016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C243-3A73-EE41-B7D8-932E7DE7F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832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No Logo i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ltGray">
          <a:xfrm>
            <a:off x="0" y="298168"/>
            <a:ext cx="9144000" cy="1255776"/>
          </a:xfrm>
          <a:prstGeom prst="rect">
            <a:avLst/>
          </a:prstGeom>
        </p:spPr>
      </p:pic>
      <p:pic>
        <p:nvPicPr>
          <p:cNvPr id="3" name="Picture 2" descr="dots-text-bottom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8425838" y="6318577"/>
            <a:ext cx="39861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fld id="{110A82C9-CD7B-4ACC-AC4C-C3490ED993E6}" type="slidenum">
              <a:rPr lang="en-US" sz="1000" b="1">
                <a:solidFill>
                  <a:schemeClr val="accent4"/>
                </a:solidFill>
              </a:rPr>
              <a:pPr algn="ctr">
                <a:defRPr/>
              </a:pPr>
              <a:t>‹#›</a:t>
            </a:fld>
            <a:endParaRPr lang="en-US" sz="1000" b="1" dirty="0">
              <a:solidFill>
                <a:schemeClr val="accent4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11238" y="524088"/>
            <a:ext cx="8324775" cy="780143"/>
          </a:xfrm>
          <a:prstGeom prst="rect">
            <a:avLst/>
          </a:prstGeom>
        </p:spPr>
        <p:txBody>
          <a:bodyPr/>
          <a:lstStyle>
            <a:lvl1pPr algn="l">
              <a:lnSpc>
                <a:spcPts val="2600"/>
              </a:lnSpc>
              <a:defRPr sz="2400" b="1" i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11238" y="1716598"/>
            <a:ext cx="8324775" cy="454130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defRPr sz="2000" b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2000">
                <a:solidFill>
                  <a:schemeClr val="accent1"/>
                </a:solidFill>
                <a:latin typeface="+mn-lt"/>
                <a:cs typeface="Arial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600">
                <a:solidFill>
                  <a:schemeClr val="accent1"/>
                </a:solidFill>
                <a:latin typeface="+mn-lt"/>
                <a:cs typeface="Arial" pitchFamily="34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/>
              <a:buChar char="•"/>
              <a:defRPr sz="1600">
                <a:solidFill>
                  <a:schemeClr val="accent1"/>
                </a:solidFill>
                <a:latin typeface="+mn-lt"/>
                <a:cs typeface="Arial" pitchFamily="34" charset="0"/>
              </a:defRPr>
            </a:lvl4pPr>
            <a:lvl5pPr>
              <a:buClr>
                <a:srgbClr val="005996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981394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A6AF-4228-FD41-B76D-A5235F242896}" type="datetimeFigureOut">
              <a:rPr lang="en-US" smtClean="0"/>
              <a:t>15/03/2016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C243-3A73-EE41-B7D8-932E7DE7F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611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A6AF-4228-FD41-B76D-A5235F242896}" type="datetimeFigureOut">
              <a:rPr lang="en-US" smtClean="0"/>
              <a:t>15/03/2016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C243-3A73-EE41-B7D8-932E7DE7F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100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A6AF-4228-FD41-B76D-A5235F242896}" type="datetimeFigureOut">
              <a:rPr lang="en-US" smtClean="0"/>
              <a:t>15/03/2016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C243-3A73-EE41-B7D8-932E7DE7F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65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A6AF-4228-FD41-B76D-A5235F242896}" type="datetimeFigureOut">
              <a:rPr lang="en-US" smtClean="0"/>
              <a:t>15/03/2016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C243-3A73-EE41-B7D8-932E7DE7F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44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A6AF-4228-FD41-B76D-A5235F242896}" type="datetimeFigureOut">
              <a:rPr lang="en-US" smtClean="0"/>
              <a:t>15/03/2016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C243-3A73-EE41-B7D8-932E7DE7F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51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A6AF-4228-FD41-B76D-A5235F242896}" type="datetimeFigureOut">
              <a:rPr lang="en-US" smtClean="0"/>
              <a:t>15/03/2016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C243-3A73-EE41-B7D8-932E7DE7F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833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A6AF-4228-FD41-B76D-A5235F242896}" type="datetimeFigureOut">
              <a:rPr lang="en-US" smtClean="0"/>
              <a:t>15/03/2016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C243-3A73-EE41-B7D8-932E7DE7F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3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A6AF-4228-FD41-B76D-A5235F242896}" type="datetimeFigureOut">
              <a:rPr lang="en-US" smtClean="0"/>
              <a:t>15/03/2016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C243-3A73-EE41-B7D8-932E7DE7F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018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DA6AF-4228-FD41-B76D-A5235F242896}" type="datetimeFigureOut">
              <a:rPr lang="en-US" smtClean="0"/>
              <a:t>15/03/2016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EC243-3A73-EE41-B7D8-932E7DE7F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236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The SWA Collaborative Behaviors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b="0" i="1" dirty="0" smtClean="0">
              <a:solidFill>
                <a:schemeClr val="accent6"/>
              </a:solidFill>
            </a:endParaRPr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396" y="3072606"/>
            <a:ext cx="7644384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492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118</Words>
  <Application>Microsoft Macintosh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SWA Collaborative Behaviors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SWA Collaborative Behaviors </dc:title>
  <dc:creator>Virginia Roaf</dc:creator>
  <cp:lastModifiedBy>Virginia Roaf</cp:lastModifiedBy>
  <cp:revision>1</cp:revision>
  <dcterms:created xsi:type="dcterms:W3CDTF">2016-03-15T06:07:38Z</dcterms:created>
  <dcterms:modified xsi:type="dcterms:W3CDTF">2016-03-15T06:43:15Z</dcterms:modified>
</cp:coreProperties>
</file>