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8" r:id="rId2"/>
    <p:sldId id="350" r:id="rId3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7">
          <p15:clr>
            <a:srgbClr val="A4A3A4"/>
          </p15:clr>
        </p15:guide>
        <p15:guide id="2" pos="254">
          <p15:clr>
            <a:srgbClr val="A4A3A4"/>
          </p15:clr>
        </p15:guide>
        <p15:guide id="3" pos="550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orella Polo" initials="F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7390"/>
    <a:srgbClr val="C98A37"/>
    <a:srgbClr val="A79859"/>
    <a:srgbClr val="0059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77302" autoAdjust="0"/>
  </p:normalViewPr>
  <p:slideViewPr>
    <p:cSldViewPr snapToGrid="0" snapToObjects="1">
      <p:cViewPr varScale="1">
        <p:scale>
          <a:sx n="70" d="100"/>
          <a:sy n="70" d="100"/>
        </p:scale>
        <p:origin x="1088" y="68"/>
      </p:cViewPr>
      <p:guideLst>
        <p:guide orient="horz" pos="1077"/>
        <p:guide pos="254"/>
        <p:guide pos="55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9621134-E3BA-4484-8C01-ECBDDF155378}" type="datetime1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358DDEB-CFC5-401B-BC4C-6F76ACCDB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825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ADB6186-CF51-40F7-938D-04D88D2B0562}" type="datetime1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5F5857-167B-46EA-A57E-62770E670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795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 insert: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A picture from your country (your minister, or a WASH programme, or a stakeholder meeting/…)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The flag from your country</a:t>
            </a:r>
          </a:p>
          <a:p>
            <a:pPr marL="177845" indent="-177845">
              <a:buFontTx/>
              <a:buChar char="-"/>
            </a:pPr>
            <a:r>
              <a:rPr lang="en-US" baseline="0" dirty="0" smtClean="0"/>
              <a:t>The name/s or the Minister/s presenting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103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CH" sz="16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98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white">
          <a:xfrm>
            <a:off x="0" y="3189939"/>
            <a:ext cx="9144000" cy="366806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2749296"/>
            <a:ext cx="9144000" cy="410870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 descr="ico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6811099" y="548819"/>
            <a:ext cx="536448" cy="731520"/>
          </a:xfrm>
          <a:prstGeom prst="rect">
            <a:avLst/>
          </a:prstGeom>
        </p:spPr>
      </p:pic>
      <p:pic>
        <p:nvPicPr>
          <p:cNvPr id="12" name="Picture 11" descr="logo-with-gray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450067" y="632011"/>
            <a:ext cx="1210122" cy="574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s-text-botto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39" y="524088"/>
            <a:ext cx="7478846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rgbClr val="0A929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1609725"/>
            <a:ext cx="9144000" cy="45196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609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39" y="524088"/>
            <a:ext cx="7442034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38" y="1724025"/>
            <a:ext cx="8324775" cy="4541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defRPr sz="2000" b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>
                <a:solidFill>
                  <a:schemeClr val="accent1"/>
                </a:solidFill>
                <a:latin typeface="+mn-lt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4pPr>
            <a:lvl5pPr>
              <a:buClr>
                <a:srgbClr val="00599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53003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lnSpc>
                <a:spcPts val="26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5211" y="1719032"/>
            <a:ext cx="4139802" cy="4525963"/>
          </a:xfrm>
        </p:spPr>
        <p:txBody>
          <a:bodyPr/>
          <a:lstStyle>
            <a:lvl1pPr marL="342900" indent="-3429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/>
            </a:lvl1pPr>
            <a:lvl2pPr marL="627063" indent="-28733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800"/>
            </a:lvl2pPr>
            <a:lvl3pPr marL="857250" indent="-23018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/>
            </a:lvl3pPr>
            <a:lvl4pPr marL="1085850" indent="-2286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6211" y="1719032"/>
            <a:ext cx="4139802" cy="4525963"/>
          </a:xfrm>
        </p:spPr>
        <p:txBody>
          <a:bodyPr/>
          <a:lstStyle>
            <a:lvl1pPr marL="342900" indent="-3429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/>
            </a:lvl1pPr>
            <a:lvl2pPr marL="627063" indent="-28733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800"/>
            </a:lvl2pPr>
            <a:lvl3pPr marL="857250" indent="-23018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/>
            </a:lvl3pPr>
            <a:lvl4pPr marL="1085850" indent="-2286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7105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687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WA-PPT-image-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84163" y="274638"/>
            <a:ext cx="8577262" cy="6321425"/>
          </a:xfrm>
        </p:spPr>
        <p:txBody>
          <a:bodyPr vert="horz"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37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Logo i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298168"/>
            <a:ext cx="9144000" cy="1255776"/>
          </a:xfrm>
          <a:prstGeom prst="rect">
            <a:avLst/>
          </a:prstGeom>
        </p:spPr>
      </p:pic>
      <p:pic>
        <p:nvPicPr>
          <p:cNvPr id="3" name="Picture 2" descr="dots-text-bottom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238" y="524088"/>
            <a:ext cx="8324775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rgbClr val="0A929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1238" y="1716598"/>
            <a:ext cx="8324775" cy="4541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defRPr sz="2000" b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>
                <a:solidFill>
                  <a:schemeClr val="accent1"/>
                </a:solidFill>
                <a:latin typeface="+mn-lt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4pPr>
            <a:lvl5pPr>
              <a:buClr>
                <a:srgbClr val="00599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3999" cy="6857999"/>
          </a:xfrm>
        </p:spPr>
        <p:txBody>
          <a:bodyPr vert="horz"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1109662" y="1083734"/>
            <a:ext cx="2743200" cy="2743200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txBody>
          <a:bodyPr vert="horz" lIns="91440" tIns="91440" rIns="91440" bIns="91440" anchor="ctr" anchorCtr="1">
            <a:noAutofit/>
          </a:bodyPr>
          <a:lstStyle>
            <a:lvl1pPr marL="0" indent="0" algn="ctr">
              <a:spcBef>
                <a:spcPts val="1000"/>
              </a:spcBef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Quote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white">
          <a:xfrm>
            <a:off x="0" y="3189939"/>
            <a:ext cx="9144000" cy="366806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2749296"/>
            <a:ext cx="9144000" cy="4108703"/>
          </a:xfrm>
          <a:prstGeom prst="rect">
            <a:avLst/>
          </a:prstGeom>
        </p:spPr>
      </p:pic>
      <p:pic>
        <p:nvPicPr>
          <p:cNvPr id="2" name="Picture 1" descr="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447695" y="630884"/>
            <a:ext cx="1212494" cy="57607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icon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6811099" y="548819"/>
            <a:ext cx="536448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194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1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8179603" y="530352"/>
            <a:ext cx="644848" cy="77522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-k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21717" y="548819"/>
            <a:ext cx="536448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pring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1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8179603" y="530352"/>
            <a:ext cx="644848" cy="7752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-k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21717" y="548819"/>
            <a:ext cx="536448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0003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1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8179603" y="530352"/>
            <a:ext cx="644848" cy="775220"/>
          </a:xfrm>
          <a:prstGeom prst="rect">
            <a:avLst/>
          </a:prstGeom>
          <a:solidFill>
            <a:srgbClr val="69B7C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-k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21717" y="548819"/>
            <a:ext cx="536448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64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Cran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white">
          <a:xfrm>
            <a:off x="0" y="1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420278" y="3587757"/>
            <a:ext cx="8241959" cy="137230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20279" y="5204353"/>
            <a:ext cx="8241958" cy="122161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8179603" y="530352"/>
            <a:ext cx="644848" cy="77522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-k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21717" y="548819"/>
            <a:ext cx="536448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00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s-text-botto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chemeClr val="bg2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38" y="524088"/>
            <a:ext cx="7454305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38" y="1716598"/>
            <a:ext cx="8324775" cy="4541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defRPr sz="2000" b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>
                <a:solidFill>
                  <a:schemeClr val="accent1"/>
                </a:solidFill>
                <a:latin typeface="+mn-lt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4pPr>
            <a:lvl5pPr>
              <a:buClr>
                <a:srgbClr val="00599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ots-text-botto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lnSpc>
                <a:spcPts val="2600"/>
              </a:lnSpc>
              <a:defRPr>
                <a:solidFill>
                  <a:srgbClr val="0A929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5211" y="1719032"/>
            <a:ext cx="4139802" cy="4525963"/>
          </a:xfrm>
        </p:spPr>
        <p:txBody>
          <a:bodyPr/>
          <a:lstStyle>
            <a:lvl1pPr marL="342900" indent="-3429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/>
            </a:lvl1pPr>
            <a:lvl2pPr marL="627063" indent="-28733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800"/>
            </a:lvl2pPr>
            <a:lvl3pPr marL="857250" indent="-23018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/>
            </a:lvl3pPr>
            <a:lvl4pPr marL="1085850" indent="-2286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6211" y="1719032"/>
            <a:ext cx="4139802" cy="4525963"/>
          </a:xfrm>
        </p:spPr>
        <p:txBody>
          <a:bodyPr/>
          <a:lstStyle>
            <a:lvl1pPr marL="342900" indent="-3429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/>
            </a:lvl1pPr>
            <a:lvl2pPr marL="627063" indent="-28733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800"/>
            </a:lvl2pPr>
            <a:lvl3pPr marL="857250" indent="-230188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/>
            </a:lvl3pPr>
            <a:lvl4pPr marL="1085850" indent="-228600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838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s-text-botto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rgbClr val="0A929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rgbClr val="0A929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238" y="524088"/>
            <a:ext cx="7472711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rgbClr val="0A929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03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98168"/>
            <a:ext cx="9144000" cy="125577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530352"/>
            <a:ext cx="7447927" cy="775220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ts val="260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713362"/>
            <a:ext cx="8321040" cy="4544568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</a:pPr>
            <a:r>
              <a:rPr lang="en-US" dirty="0" smtClean="0"/>
              <a:t>Click to edit Master text styles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</a:pPr>
            <a:r>
              <a:rPr lang="en-US" dirty="0" smtClean="0"/>
              <a:t>Second level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</a:pPr>
            <a:r>
              <a:rPr lang="en-US" dirty="0" smtClean="0"/>
              <a:t>Third level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</a:pPr>
            <a:r>
              <a:rPr lang="en-US" dirty="0" smtClean="0"/>
              <a:t>Fourth level</a:t>
            </a:r>
          </a:p>
        </p:txBody>
      </p:sp>
      <p:pic>
        <p:nvPicPr>
          <p:cNvPr id="7" name="Picture 6" descr="icon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1717" y="548819"/>
            <a:ext cx="536448" cy="731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2" r:id="rId2"/>
    <p:sldLayoutId id="2147483718" r:id="rId3"/>
    <p:sldLayoutId id="2147483719" r:id="rId4"/>
    <p:sldLayoutId id="2147483721" r:id="rId5"/>
    <p:sldLayoutId id="2147483720" r:id="rId6"/>
    <p:sldLayoutId id="2147483717" r:id="rId7"/>
    <p:sldLayoutId id="2147483731" r:id="rId8"/>
    <p:sldLayoutId id="2147483724" r:id="rId9"/>
    <p:sldLayoutId id="2147483726" r:id="rId10"/>
    <p:sldLayoutId id="2147483727" r:id="rId11"/>
    <p:sldLayoutId id="2147483732" r:id="rId12"/>
    <p:sldLayoutId id="2147483725" r:id="rId13"/>
    <p:sldLayoutId id="2147483733" r:id="rId14"/>
    <p:sldLayoutId id="2147483734" r:id="rId15"/>
    <p:sldLayoutId id="2147483735" r:id="rId1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lang="en-US" sz="2400" b="1" i="0" kern="1200" smtClean="0">
          <a:solidFill>
            <a:schemeClr val="accent2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000" b="0" kern="1200" smtClean="0">
          <a:solidFill>
            <a:schemeClr val="accent1">
              <a:lumMod val="50000"/>
            </a:schemeClr>
          </a:solidFill>
          <a:latin typeface="+mn-lt"/>
          <a:ea typeface="ＭＳ Ｐゴシック" charset="-128"/>
          <a:cs typeface="Arial" pitchFamily="34" charset="0"/>
        </a:defRPr>
      </a:lvl1pPr>
      <a:lvl2pPr marL="627063" indent="-287338" algn="l" defTabSz="457200" rtl="0" eaLnBrk="0" fontAlgn="base" hangingPunct="0">
        <a:spcBef>
          <a:spcPct val="20000"/>
        </a:spcBef>
        <a:spcAft>
          <a:spcPts val="800"/>
        </a:spcAft>
        <a:buFont typeface="Arial" charset="0"/>
        <a:buChar char="–"/>
        <a:defRPr lang="en-US" sz="2000" kern="1200" smtClean="0">
          <a:solidFill>
            <a:schemeClr val="accent1"/>
          </a:solidFill>
          <a:latin typeface="+mn-lt"/>
          <a:ea typeface="ＭＳ Ｐゴシック" charset="-128"/>
          <a:cs typeface="Arial" pitchFamily="34" charset="0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ts val="400"/>
        </a:spcAft>
        <a:buFont typeface="Arial" charset="0"/>
        <a:buChar char="•"/>
        <a:defRPr lang="en-US" sz="1600" kern="1200" smtClean="0">
          <a:solidFill>
            <a:schemeClr val="accent1"/>
          </a:solidFill>
          <a:latin typeface="+mn-lt"/>
          <a:ea typeface="ＭＳ Ｐゴシック" charset="-128"/>
          <a:cs typeface="Arial" pitchFamily="34" charset="0"/>
        </a:defRPr>
      </a:lvl3pPr>
      <a:lvl4pPr marL="1085850" indent="-228600" algn="l" defTabSz="457200" rtl="0" eaLnBrk="0" fontAlgn="base" hangingPunct="0">
        <a:spcBef>
          <a:spcPct val="20000"/>
        </a:spcBef>
        <a:spcAft>
          <a:spcPts val="200"/>
        </a:spcAft>
        <a:buFont typeface="Arial" charset="0"/>
        <a:buChar char="–"/>
        <a:defRPr lang="en-US" sz="1600" kern="1200" smtClean="0">
          <a:solidFill>
            <a:schemeClr val="accent1"/>
          </a:solidFill>
          <a:latin typeface="+mn-lt"/>
          <a:ea typeface="ＭＳ Ｐゴシック" charset="-128"/>
          <a:cs typeface="Arial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US" sz="2000" kern="1200" smtClean="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5475"/>
            <a:ext cx="9144000" cy="52304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Humanitarian Development Continuum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Hon. Tanveer Aslam Malik- Minister for HUD&amp;PHED Punjab, Pakistan</a:t>
            </a:r>
          </a:p>
          <a:p>
            <a:r>
              <a:rPr lang="en-US" i="1" dirty="0" smtClean="0"/>
              <a:t>High Level Ministerial Meeting , 15 and 16 March 2016</a:t>
            </a:r>
            <a:endParaRPr lang="en-US" i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12" y="5894548"/>
            <a:ext cx="298376" cy="242926"/>
          </a:xfrm>
          <a:prstGeom prst="rect">
            <a:avLst/>
          </a:prstGeom>
        </p:spPr>
      </p:pic>
      <p:pic>
        <p:nvPicPr>
          <p:cNvPr id="2" name="Picture 2" descr="C:\Users\Dr Saima\Pictures\2000px-Flag_of_Pakistan.sv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9890"/>
            <a:ext cx="2566673" cy="17094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786343" y="5838476"/>
            <a:ext cx="1693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@</a:t>
            </a:r>
            <a:r>
              <a:rPr lang="fr-CH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sanwatforall</a:t>
            </a:r>
            <a:endParaRPr lang="fr-CH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8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1752" y="485767"/>
            <a:ext cx="8095201" cy="780143"/>
          </a:xfrm>
        </p:spPr>
        <p:txBody>
          <a:bodyPr anchor="ctr"/>
          <a:lstStyle/>
          <a:p>
            <a:r>
              <a:rPr lang="en-US" sz="2000" dirty="0" smtClean="0"/>
              <a:t>Pakistan’s Achievement of MDG Target on Sanitation in 2015</a:t>
            </a:r>
            <a:endParaRPr lang="en-US" sz="2000" i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92294" y="1475760"/>
            <a:ext cx="25046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Sanitation</a:t>
            </a:r>
            <a:endParaRPr lang="en-US" sz="2000" b="1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" descr="Image result for jmp rural bangladesh"/>
          <p:cNvSpPr>
            <a:spLocks noChangeAspect="1" noChangeArrowheads="1"/>
          </p:cNvSpPr>
          <p:nvPr/>
        </p:nvSpPr>
        <p:spPr bwMode="auto">
          <a:xfrm>
            <a:off x="-321463" y="355520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AutoShape 2" descr="Image result for jmp rural bangladesh"/>
          <p:cNvSpPr>
            <a:spLocks noChangeAspect="1" noChangeArrowheads="1"/>
          </p:cNvSpPr>
          <p:nvPr/>
        </p:nvSpPr>
        <p:spPr bwMode="auto">
          <a:xfrm>
            <a:off x="-169063" y="370760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1382" y="4795781"/>
            <a:ext cx="4115425" cy="159329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prstClr val="black"/>
                </a:solidFill>
              </a:rPr>
              <a:t>% of population with access to </a:t>
            </a:r>
            <a:r>
              <a:rPr lang="en-US" b="1" dirty="0" smtClean="0">
                <a:solidFill>
                  <a:srgbClr val="0070C0"/>
                </a:solidFill>
              </a:rPr>
              <a:t>improved water </a:t>
            </a:r>
            <a:r>
              <a:rPr lang="en-US" dirty="0" smtClean="0">
                <a:solidFill>
                  <a:prstClr val="black"/>
                </a:solidFill>
              </a:rPr>
              <a:t>sources in 2015: 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prstClr val="black"/>
                </a:solidFill>
              </a:rPr>
              <a:t>U</a:t>
            </a:r>
            <a:r>
              <a:rPr lang="en-US" dirty="0" smtClean="0">
                <a:solidFill>
                  <a:prstClr val="black"/>
                </a:solidFill>
              </a:rPr>
              <a:t>rban: 						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</a:rPr>
              <a:t>Rural: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</a:rPr>
              <a:t>National: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JMP-2015 data 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97606" y="4749956"/>
            <a:ext cx="4241859" cy="163912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prstClr val="black"/>
                </a:solidFill>
              </a:rPr>
              <a:t>% of population with access to </a:t>
            </a:r>
            <a:r>
              <a:rPr lang="en-US" b="1" dirty="0" smtClean="0">
                <a:solidFill>
                  <a:srgbClr val="97BF2C">
                    <a:lumMod val="75000"/>
                  </a:srgbClr>
                </a:solidFill>
              </a:rPr>
              <a:t>improved sanitation facilities </a:t>
            </a:r>
            <a:r>
              <a:rPr lang="en-US" dirty="0" smtClean="0">
                <a:solidFill>
                  <a:prstClr val="black"/>
                </a:solidFill>
              </a:rPr>
              <a:t>in 2015: 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</a:rPr>
              <a:t>Urban: 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</a:rPr>
              <a:t>Rural: 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prstClr val="black"/>
                </a:solidFill>
              </a:rPr>
              <a:t>National:</a:t>
            </a:r>
          </a:p>
          <a:p>
            <a:r>
              <a:rPr lang="en-US" sz="1000" dirty="0">
                <a:solidFill>
                  <a:prstClr val="black"/>
                </a:solidFill>
              </a:rPr>
              <a:t>JMP-2015 data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9643" y="532675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94%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49642" y="558943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90%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04010" y="532674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83%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04010" y="56134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51%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65831" y="587128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91%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04010" y="588477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64%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154" y="1769147"/>
            <a:ext cx="943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</a:t>
            </a:r>
            <a:endParaRPr lang="en-US" sz="2000" b="1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49592" y="1769147"/>
            <a:ext cx="943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Rural</a:t>
            </a:r>
            <a:endParaRPr lang="en-US" sz="2000" b="1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13742" y="1769147"/>
            <a:ext cx="12101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endParaRPr lang="en-US" sz="2000" b="1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633365" y="1793866"/>
            <a:ext cx="943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</a:t>
            </a:r>
            <a:endParaRPr lang="en-US" sz="2000" b="1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939803" y="1793866"/>
            <a:ext cx="943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Rural</a:t>
            </a:r>
            <a:endParaRPr lang="en-US" sz="2000" b="1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83243" y="1793866"/>
            <a:ext cx="1206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endParaRPr lang="en-US" sz="2000" b="1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11048" y="1464617"/>
            <a:ext cx="943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707C8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endParaRPr lang="en-US" sz="2000" b="1" dirty="0">
              <a:solidFill>
                <a:srgbClr val="707C8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408199" y="2193976"/>
            <a:ext cx="1018961" cy="487250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en-US" sz="12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Surface water</a:t>
            </a:r>
            <a:endParaRPr lang="en-US" sz="12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547870" y="3450388"/>
            <a:ext cx="983399" cy="4998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Shared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547870" y="4084840"/>
            <a:ext cx="983399" cy="511579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white"/>
                </a:solidFill>
              </a:rPr>
              <a:t>Improved</a:t>
            </a:r>
            <a:endParaRPr lang="en-US" sz="1200" b="1" dirty="0">
              <a:solidFill>
                <a:prstClr val="white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08199" y="4097005"/>
            <a:ext cx="1018961" cy="48725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Piped on premises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1752" y="3477202"/>
            <a:ext cx="1005408" cy="48725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Improved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08199" y="2848277"/>
            <a:ext cx="1018961" cy="461665"/>
          </a:xfrm>
          <a:prstGeom prst="rect">
            <a:avLst/>
          </a:prstGeom>
          <a:solidFill>
            <a:srgbClr val="FFCC00"/>
          </a:solidFill>
        </p:spPr>
        <p:txBody>
          <a:bodyPr wrap="square" lIns="0" tIns="137160" rIns="0" bIns="13716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nimproved</a:t>
            </a:r>
            <a:endParaRPr lang="en-U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47870" y="2193976"/>
            <a:ext cx="983399" cy="477079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en-US" sz="12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Open defecation</a:t>
            </a:r>
            <a:endParaRPr lang="en-US" sz="1000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547870" y="2848277"/>
            <a:ext cx="983399" cy="461665"/>
          </a:xfrm>
          <a:prstGeom prst="rect">
            <a:avLst/>
          </a:prstGeom>
          <a:solidFill>
            <a:srgbClr val="FFCC00"/>
          </a:solidFill>
        </p:spPr>
        <p:txBody>
          <a:bodyPr wrap="square" lIns="0" tIns="137160" rIns="0" bIns="13716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Unimproved</a:t>
            </a:r>
            <a:endParaRPr lang="en-U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626" y="2193976"/>
            <a:ext cx="33061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5719"/>
            <a:ext cx="3365044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469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0">
      <a:dk1>
        <a:sysClr val="windowText" lastClr="000000"/>
      </a:dk1>
      <a:lt1>
        <a:sysClr val="window" lastClr="FFFFFF"/>
      </a:lt1>
      <a:dk2>
        <a:srgbClr val="003036"/>
      </a:dk2>
      <a:lt2>
        <a:srgbClr val="0A9294"/>
      </a:lt2>
      <a:accent1>
        <a:srgbClr val="707C80"/>
      </a:accent1>
      <a:accent2>
        <a:srgbClr val="97BF2C"/>
      </a:accent2>
      <a:accent3>
        <a:srgbClr val="69B7C3"/>
      </a:accent3>
      <a:accent4>
        <a:srgbClr val="E9D91B"/>
      </a:accent4>
      <a:accent5>
        <a:srgbClr val="80143C"/>
      </a:accent5>
      <a:accent6>
        <a:srgbClr val="D63E37"/>
      </a:accent6>
      <a:hlink>
        <a:srgbClr val="006467"/>
      </a:hlink>
      <a:folHlink>
        <a:srgbClr val="00646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15427</TotalTime>
  <Words>134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Theme</vt:lpstr>
      <vt:lpstr> Humanitarian Development Continuum</vt:lpstr>
      <vt:lpstr>Pakistan’s Achievement of MDG Target on Sanitation in 2015</vt:lpstr>
    </vt:vector>
  </TitlesOfParts>
  <Company>Ultra Virgo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SAWFA</dc:title>
  <dc:creator>Patrick Durgin-Bruce</dc:creator>
  <cp:lastModifiedBy>Kamran Naeem</cp:lastModifiedBy>
  <cp:revision>387</cp:revision>
  <cp:lastPrinted>2016-01-25T18:30:19Z</cp:lastPrinted>
  <dcterms:created xsi:type="dcterms:W3CDTF">2013-06-26T03:26:47Z</dcterms:created>
  <dcterms:modified xsi:type="dcterms:W3CDTF">2016-03-16T06:22:15Z</dcterms:modified>
</cp:coreProperties>
</file>