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68" r:id="rId11"/>
    <p:sldId id="279" r:id="rId12"/>
    <p:sldId id="266" r:id="rId13"/>
    <p:sldId id="267" r:id="rId14"/>
    <p:sldId id="269" r:id="rId15"/>
    <p:sldId id="270" r:id="rId16"/>
    <p:sldId id="258" r:id="rId17"/>
    <p:sldId id="25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1195F-1DE3-44AE-86C1-9D29BC6929C3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6CE55-7D66-40BF-A887-405EE29F15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068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D0232-DABE-4D9D-8813-567ED1DA054B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807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3447A-DD6E-42D1-8086-F6BDBFABEF0D}" type="slidenum">
              <a:rPr lang="en-ZA" altLang="en-US"/>
              <a:pPr eaLnBrk="1" hangingPunct="1"/>
              <a:t>14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8010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197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353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729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322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390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029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668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870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416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392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84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73A1-CBE9-43D1-8E21-50BA55EBD2C5}" type="datetimeFigureOut">
              <a:rPr lang="en-ZA" smtClean="0"/>
              <a:t>2016-03-15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88AD-9E2E-45CB-846B-027AB419C9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51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Turning around under-performing water and sanitation utilities and targeting the poor.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Neil Macleod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4804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oiletpap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6" y="1"/>
            <a:ext cx="67151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0" y="4214814"/>
            <a:ext cx="6343650" cy="1684337"/>
          </a:xfrm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6600" dirty="0">
                <a:solidFill>
                  <a:schemeClr val="bg1"/>
                </a:solidFill>
                <a:latin typeface="Antique Olive Roman" pitchFamily="34" charset="0"/>
              </a:rPr>
              <a:t>PROJECT POO</a:t>
            </a:r>
          </a:p>
        </p:txBody>
      </p:sp>
      <p:sp>
        <p:nvSpPr>
          <p:cNvPr id="12292" name="Subtitle 2"/>
          <p:cNvSpPr>
            <a:spLocks noGrp="1"/>
          </p:cNvSpPr>
          <p:nvPr>
            <p:ph type="subTitle" idx="1"/>
          </p:nvPr>
        </p:nvSpPr>
        <p:spPr>
          <a:xfrm>
            <a:off x="4024313" y="5929314"/>
            <a:ext cx="6400800" cy="642937"/>
          </a:xfrm>
        </p:spPr>
        <p:txBody>
          <a:bodyPr/>
          <a:lstStyle/>
          <a:p>
            <a:pPr algn="r" eaLnBrk="1" hangingPunct="1"/>
            <a:r>
              <a:rPr lang="en-US" smtClean="0">
                <a:solidFill>
                  <a:schemeClr val="tx1"/>
                </a:solidFill>
              </a:rPr>
              <a:t>Percy Shangase</a:t>
            </a:r>
          </a:p>
        </p:txBody>
      </p:sp>
      <p:pic>
        <p:nvPicPr>
          <p:cNvPr id="12293" name="Picture 4" descr="ethekwin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5563" y="4214814"/>
            <a:ext cx="152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1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/>
          <a:lstStyle/>
          <a:p>
            <a:r>
              <a:rPr lang="en-ZA" dirty="0" smtClean="0"/>
              <a:t>Expectations from a toilet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357850"/>
          </a:xfrm>
        </p:spPr>
        <p:txBody>
          <a:bodyPr/>
          <a:lstStyle/>
          <a:p>
            <a:r>
              <a:rPr lang="en-ZA" dirty="0" smtClean="0"/>
              <a:t>Based on a survey of hundreds of informal settlement residents</a:t>
            </a:r>
          </a:p>
          <a:p>
            <a:r>
              <a:rPr lang="en-ZA" dirty="0" smtClean="0"/>
              <a:t>A place of refuge and contemplation</a:t>
            </a:r>
          </a:p>
          <a:p>
            <a:r>
              <a:rPr lang="en-ZA" dirty="0" smtClean="0"/>
              <a:t>A place to be private and read, sing, cry, etc</a:t>
            </a:r>
          </a:p>
          <a:p>
            <a:r>
              <a:rPr lang="en-ZA" dirty="0" smtClean="0"/>
              <a:t>A clean place that does not smell</a:t>
            </a:r>
          </a:p>
          <a:p>
            <a:r>
              <a:rPr lang="en-ZA" dirty="0" smtClean="0"/>
              <a:t>Safe to use</a:t>
            </a:r>
          </a:p>
          <a:p>
            <a:endParaRPr lang="en-ZA" dirty="0" smtClean="0"/>
          </a:p>
          <a:p>
            <a:r>
              <a:rPr lang="en-ZA" dirty="0" smtClean="0"/>
              <a:t>Means the toilet must be private, clean, odour free, well lit and safe to access and use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58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Flow limiter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C:\Users\NAM.EWS\AppData\Local\Temp\XPgrpwise\Meter with WM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500174"/>
            <a:ext cx="6242304" cy="468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C:\Users\NAM.EWS\AppData\Local\Microsoft\Windows\Temporary Internet Files\Content.Outlook\PNH5VCA5\dsc00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m\AppData\Local\Temp\XPgrpwise\IMG00235-20110317-0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10" y="1013010"/>
            <a:ext cx="91979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Stakeholder management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Secrecy is the enemy of good governance</a:t>
            </a:r>
          </a:p>
          <a:p>
            <a:r>
              <a:rPr lang="en-ZA" dirty="0" smtClean="0"/>
              <a:t>Effective communication can overcome conflict and interference</a:t>
            </a:r>
          </a:p>
          <a:p>
            <a:r>
              <a:rPr lang="en-ZA" dirty="0" smtClean="0"/>
              <a:t>Operate utilities using business principles with a social conscience</a:t>
            </a:r>
          </a:p>
          <a:p>
            <a:r>
              <a:rPr lang="en-ZA" dirty="0" smtClean="0"/>
              <a:t>Present options from which to choose rather than a single proposal</a:t>
            </a:r>
          </a:p>
          <a:p>
            <a:r>
              <a:rPr lang="en-ZA" dirty="0" smtClean="0"/>
              <a:t>Build trust incrementally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5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Regulation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For regulation to be effective, citizens must know what the regulations mean to them and how they can hold the service provider to account</a:t>
            </a:r>
          </a:p>
          <a:p>
            <a:r>
              <a:rPr lang="en-ZA" dirty="0" smtClean="0"/>
              <a:t>This means extensive community engagement and the creation of meaningful platforms for communities to raise issues of concern to them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4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64" y="548680"/>
            <a:ext cx="713913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Asset                              Customer</a:t>
            </a:r>
          </a:p>
          <a:p>
            <a:pPr marL="0" indent="0">
              <a:buNone/>
            </a:pPr>
            <a:r>
              <a:rPr lang="en-ZA" dirty="0" smtClean="0"/>
              <a:t>Management                </a:t>
            </a:r>
            <a:r>
              <a:rPr lang="en-ZA" dirty="0" err="1" smtClean="0"/>
              <a:t>Management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Network                         Revenue</a:t>
            </a:r>
          </a:p>
          <a:p>
            <a:pPr marL="0" indent="0">
              <a:buNone/>
            </a:pPr>
            <a:r>
              <a:rPr lang="en-ZA" dirty="0" smtClean="0"/>
              <a:t>Expansion                      Management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Human Resources Management</a:t>
            </a:r>
            <a:endParaRPr lang="en-Z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71664" y="548680"/>
            <a:ext cx="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71664" y="548680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480376" y="548680"/>
            <a:ext cx="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71664" y="5419193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76020" y="548680"/>
            <a:ext cx="36004" cy="484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71664" y="2970922"/>
            <a:ext cx="64087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71664" y="5661248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986064" y="7367736"/>
            <a:ext cx="1893912" cy="45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71664" y="6453336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71664" y="566124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80376" y="566124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75"/>
            <a:ext cx="10515600" cy="898451"/>
          </a:xfrm>
        </p:spPr>
        <p:txBody>
          <a:bodyPr/>
          <a:lstStyle/>
          <a:p>
            <a:r>
              <a:rPr lang="en-ZA" dirty="0" smtClean="0"/>
              <a:t>The Durban context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20726"/>
            <a:ext cx="8229600" cy="5648634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Historically institutionally disconnected, with a focus on technology and little focus on customers, finance or human resources management</a:t>
            </a:r>
          </a:p>
          <a:p>
            <a:r>
              <a:rPr lang="en-ZA" dirty="0" smtClean="0"/>
              <a:t>In 2000 the city had 1 million people with first world water and sanitation services, 1 million people with poorly maintained and failing services and 1 million with no services – the population is now 3,7 million</a:t>
            </a:r>
          </a:p>
          <a:p>
            <a:r>
              <a:rPr lang="en-ZA" dirty="0" smtClean="0"/>
              <a:t>40% of the population earn less than $1.25 a day</a:t>
            </a:r>
          </a:p>
          <a:p>
            <a:r>
              <a:rPr lang="en-ZA" dirty="0" smtClean="0"/>
              <a:t>There is a mix of urban and rural development, with rapid densification taking place</a:t>
            </a:r>
          </a:p>
          <a:p>
            <a:r>
              <a:rPr lang="en-ZA" dirty="0" smtClean="0"/>
              <a:t>Piped water services, safe from the tap have been extended to more than 1,4 </a:t>
            </a:r>
            <a:r>
              <a:rPr lang="en-ZA" dirty="0" err="1" smtClean="0"/>
              <a:t>milliom</a:t>
            </a:r>
            <a:r>
              <a:rPr lang="en-ZA" dirty="0" smtClean="0"/>
              <a:t> people.</a:t>
            </a:r>
          </a:p>
          <a:p>
            <a:r>
              <a:rPr lang="en-ZA" dirty="0" smtClean="0"/>
              <a:t>Sanitation services have been extended to more than 800 000 people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42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9" y="372936"/>
            <a:ext cx="6719778" cy="6167069"/>
          </a:xfrm>
        </p:spPr>
      </p:pic>
    </p:spTree>
    <p:extLst>
      <p:ext uri="{BB962C8B-B14F-4D97-AF65-F5344CB8AC3E}">
        <p14:creationId xmlns:p14="http://schemas.microsoft.com/office/powerpoint/2010/main" val="3674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27" y="363178"/>
            <a:ext cx="6767623" cy="6210979"/>
          </a:xfrm>
        </p:spPr>
      </p:pic>
    </p:spTree>
    <p:extLst>
      <p:ext uri="{BB962C8B-B14F-4D97-AF65-F5344CB8AC3E}">
        <p14:creationId xmlns:p14="http://schemas.microsoft.com/office/powerpoint/2010/main" val="3084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59" y="1440712"/>
            <a:ext cx="9913920" cy="5098863"/>
          </a:xfrm>
        </p:spPr>
      </p:pic>
    </p:spTree>
    <p:extLst>
      <p:ext uri="{BB962C8B-B14F-4D97-AF65-F5344CB8AC3E}">
        <p14:creationId xmlns:p14="http://schemas.microsoft.com/office/powerpoint/2010/main" val="39362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8" y="1418354"/>
            <a:ext cx="10005238" cy="5145829"/>
          </a:xfrm>
        </p:spPr>
      </p:pic>
    </p:spTree>
    <p:extLst>
      <p:ext uri="{BB962C8B-B14F-4D97-AF65-F5344CB8AC3E}">
        <p14:creationId xmlns:p14="http://schemas.microsoft.com/office/powerpoint/2010/main" val="41500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9" y="1424762"/>
            <a:ext cx="9838604" cy="5060127"/>
          </a:xfrm>
        </p:spPr>
      </p:pic>
    </p:spTree>
    <p:extLst>
      <p:ext uri="{BB962C8B-B14F-4D97-AF65-F5344CB8AC3E}">
        <p14:creationId xmlns:p14="http://schemas.microsoft.com/office/powerpoint/2010/main" val="1982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8" y="1408814"/>
            <a:ext cx="9837717" cy="5059671"/>
          </a:xfrm>
        </p:spPr>
      </p:pic>
    </p:spTree>
    <p:extLst>
      <p:ext uri="{BB962C8B-B14F-4D97-AF65-F5344CB8AC3E}">
        <p14:creationId xmlns:p14="http://schemas.microsoft.com/office/powerpoint/2010/main" val="1917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842"/>
          </a:xfrm>
        </p:spPr>
        <p:txBody>
          <a:bodyPr/>
          <a:lstStyle/>
          <a:p>
            <a:r>
              <a:rPr lang="en-ZA" dirty="0" smtClean="0"/>
              <a:t>The enabling environment is critical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968"/>
            <a:ext cx="10515600" cy="5332227"/>
          </a:xfrm>
        </p:spPr>
        <p:txBody>
          <a:bodyPr/>
          <a:lstStyle/>
          <a:p>
            <a:r>
              <a:rPr lang="en-ZA" dirty="0" smtClean="0"/>
              <a:t>A rights based approach to water and sanitation services provision enshrined in the Constitution with a subsidy policy that targets the </a:t>
            </a:r>
            <a:r>
              <a:rPr lang="en-ZA" dirty="0" err="1" smtClean="0"/>
              <a:t>provison</a:t>
            </a:r>
            <a:r>
              <a:rPr lang="en-ZA" dirty="0" smtClean="0"/>
              <a:t> of basic water and sanitation services to the poor</a:t>
            </a:r>
          </a:p>
          <a:p>
            <a:r>
              <a:rPr lang="en-ZA" dirty="0" smtClean="0"/>
              <a:t>A supportive political structure at the municipal level led by a Mayor with a business-like approach to management in the public sector</a:t>
            </a:r>
          </a:p>
          <a:p>
            <a:r>
              <a:rPr lang="en-ZA" dirty="0" smtClean="0"/>
              <a:t>A clear separation of the oversight and management roles together with strong regulation at a national level</a:t>
            </a:r>
          </a:p>
          <a:p>
            <a:r>
              <a:rPr lang="en-ZA" dirty="0" smtClean="0"/>
              <a:t>‘Ring fenced’ financial accounts audited annually</a:t>
            </a:r>
          </a:p>
          <a:p>
            <a:r>
              <a:rPr lang="en-ZA" dirty="0" smtClean="0"/>
              <a:t>Minimal pressure to engage in corruption or nepotism</a:t>
            </a:r>
          </a:p>
          <a:p>
            <a:r>
              <a:rPr lang="en-ZA" dirty="0" smtClean="0"/>
              <a:t>‘Learning by doing’ in an organisational culture that encourages innovation, within clear risk boundaries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00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406</Words>
  <Application>Microsoft Office PowerPoint</Application>
  <PresentationFormat>Widescreen</PresentationFormat>
  <Paragraphs>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Antique Olive Roman</vt:lpstr>
      <vt:lpstr>Arial</vt:lpstr>
      <vt:lpstr>Calibri</vt:lpstr>
      <vt:lpstr>Calibri Light</vt:lpstr>
      <vt:lpstr>Office Theme</vt:lpstr>
      <vt:lpstr>Turning around under-performing water and sanitation utilities and targeting the poor.</vt:lpstr>
      <vt:lpstr>The Durban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enabling environment is critical</vt:lpstr>
      <vt:lpstr>PROJECT POO</vt:lpstr>
      <vt:lpstr>Expectations from a toilet</vt:lpstr>
      <vt:lpstr>Flow limiter</vt:lpstr>
      <vt:lpstr>PowerPoint Presentation</vt:lpstr>
      <vt:lpstr>PowerPoint Presentation</vt:lpstr>
      <vt:lpstr>PowerPoint Presentation</vt:lpstr>
      <vt:lpstr>Stakeholder management</vt:lpstr>
      <vt:lpstr>Regulation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around under-performing water and sanitation utilities and targeting the poor.</dc:title>
  <dc:creator>Neil Macleod</dc:creator>
  <cp:lastModifiedBy>Neil Macleod</cp:lastModifiedBy>
  <cp:revision>14</cp:revision>
  <dcterms:created xsi:type="dcterms:W3CDTF">2016-03-14T14:57:58Z</dcterms:created>
  <dcterms:modified xsi:type="dcterms:W3CDTF">2016-03-15T07:17:59Z</dcterms:modified>
</cp:coreProperties>
</file>