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1" r:id="rId3"/>
  </p:sldMasterIdLst>
  <p:notesMasterIdLst>
    <p:notesMasterId r:id="rId19"/>
  </p:notesMasterIdLst>
  <p:sldIdLst>
    <p:sldId id="268" r:id="rId4"/>
    <p:sldId id="266" r:id="rId5"/>
    <p:sldId id="264" r:id="rId6"/>
    <p:sldId id="284" r:id="rId7"/>
    <p:sldId id="269" r:id="rId8"/>
    <p:sldId id="265" r:id="rId9"/>
    <p:sldId id="258" r:id="rId10"/>
    <p:sldId id="259" r:id="rId11"/>
    <p:sldId id="260" r:id="rId12"/>
    <p:sldId id="261" r:id="rId13"/>
    <p:sldId id="262" r:id="rId14"/>
    <p:sldId id="292" r:id="rId15"/>
    <p:sldId id="267" r:id="rId16"/>
    <p:sldId id="28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115" autoAdjust="0"/>
  </p:normalViewPr>
  <p:slideViewPr>
    <p:cSldViewPr snapToGrid="0">
      <p:cViewPr varScale="1">
        <p:scale>
          <a:sx n="75" d="100"/>
          <a:sy n="75" d="100"/>
        </p:scale>
        <p:origin x="540" y="60"/>
      </p:cViewPr>
      <p:guideLst/>
    </p:cSldViewPr>
  </p:slideViewPr>
  <p:notesTextViewPr>
    <p:cViewPr>
      <p:scale>
        <a:sx n="1" d="1"/>
        <a:sy n="1" d="1"/>
      </p:scale>
      <p:origin x="0" y="0"/>
    </p:cViewPr>
  </p:notesTextViewPr>
  <p:sorterViewPr>
    <p:cViewPr varScale="1">
      <p:scale>
        <a:sx n="100" d="100"/>
        <a:sy n="100" d="100"/>
      </p:scale>
      <p:origin x="0" y="-2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012%20Global%20Team%20Meeting\Target%20set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060395814776"/>
          <c:y val="0.10493694073868086"/>
          <c:w val="0.85529839354733661"/>
          <c:h val="0.78316706148637627"/>
        </c:manualLayout>
      </c:layout>
      <c:lineChart>
        <c:grouping val="standard"/>
        <c:varyColors val="0"/>
        <c:ser>
          <c:idx val="0"/>
          <c:order val="0"/>
          <c:tx>
            <c:strRef>
              <c:f>Indonesia!$C$30</c:f>
              <c:strCache>
                <c:ptCount val="1"/>
                <c:pt idx="0">
                  <c:v>Improved 0.87%</c:v>
                </c:pt>
              </c:strCache>
            </c:strRef>
          </c:tx>
          <c:spPr>
            <a:ln>
              <a:solidFill>
                <a:srgbClr val="FF0000"/>
              </a:solidFill>
            </a:ln>
          </c:spPr>
          <c:marker>
            <c:symbol val="none"/>
          </c:marker>
          <c:cat>
            <c:numRef>
              <c:f>Indonesia!$B$31:$B$51</c:f>
              <c:numCache>
                <c:formatCode>General</c:formatCode>
                <c:ptCount val="21"/>
                <c:pt idx="0">
                  <c:v>1985</c:v>
                </c:pt>
                <c:pt idx="1">
                  <c:v>1990</c:v>
                </c:pt>
                <c:pt idx="2">
                  <c:v>1995</c:v>
                </c:pt>
                <c:pt idx="3">
                  <c:v>2000</c:v>
                </c:pt>
                <c:pt idx="4">
                  <c:v>2005</c:v>
                </c:pt>
                <c:pt idx="5">
                  <c:v>2010</c:v>
                </c:pt>
                <c:pt idx="6">
                  <c:v>2015</c:v>
                </c:pt>
                <c:pt idx="7">
                  <c:v>2020</c:v>
                </c:pt>
                <c:pt idx="8">
                  <c:v>2025</c:v>
                </c:pt>
                <c:pt idx="9">
                  <c:v>2030</c:v>
                </c:pt>
                <c:pt idx="10">
                  <c:v>2035</c:v>
                </c:pt>
                <c:pt idx="11">
                  <c:v>2040</c:v>
                </c:pt>
                <c:pt idx="12">
                  <c:v>2045</c:v>
                </c:pt>
                <c:pt idx="13">
                  <c:v>2050</c:v>
                </c:pt>
                <c:pt idx="14">
                  <c:v>2055</c:v>
                </c:pt>
                <c:pt idx="15">
                  <c:v>2060</c:v>
                </c:pt>
                <c:pt idx="16">
                  <c:v>2065</c:v>
                </c:pt>
                <c:pt idx="17">
                  <c:v>2070</c:v>
                </c:pt>
                <c:pt idx="18">
                  <c:v>2075</c:v>
                </c:pt>
                <c:pt idx="19">
                  <c:v>2080</c:v>
                </c:pt>
                <c:pt idx="20">
                  <c:v>2085</c:v>
                </c:pt>
              </c:numCache>
            </c:numRef>
          </c:cat>
          <c:val>
            <c:numRef>
              <c:f>Indonesia!$C$31:$C$51</c:f>
              <c:numCache>
                <c:formatCode>0%</c:formatCode>
                <c:ptCount val="21"/>
                <c:pt idx="0">
                  <c:v>0.17</c:v>
                </c:pt>
                <c:pt idx="1">
                  <c:v>0.21000000000000021</c:v>
                </c:pt>
                <c:pt idx="2">
                  <c:v>0.26</c:v>
                </c:pt>
                <c:pt idx="3">
                  <c:v>0.30000000000000032</c:v>
                </c:pt>
                <c:pt idx="4">
                  <c:v>0.35000000000000031</c:v>
                </c:pt>
                <c:pt idx="5">
                  <c:v>0.39000000000000085</c:v>
                </c:pt>
                <c:pt idx="6">
                  <c:v>0.43300000000000038</c:v>
                </c:pt>
                <c:pt idx="7">
                  <c:v>0.47650000000000031</c:v>
                </c:pt>
                <c:pt idx="8">
                  <c:v>0.52</c:v>
                </c:pt>
                <c:pt idx="9">
                  <c:v>0.5635</c:v>
                </c:pt>
                <c:pt idx="10">
                  <c:v>0.60700000000000065</c:v>
                </c:pt>
                <c:pt idx="11">
                  <c:v>0.65050000000000063</c:v>
                </c:pt>
                <c:pt idx="12">
                  <c:v>0.69400000000000095</c:v>
                </c:pt>
                <c:pt idx="13">
                  <c:v>0.73749999999999993</c:v>
                </c:pt>
                <c:pt idx="14">
                  <c:v>0.78099999999999992</c:v>
                </c:pt>
                <c:pt idx="15">
                  <c:v>0.8244999999999999</c:v>
                </c:pt>
                <c:pt idx="16">
                  <c:v>0.86800000000000133</c:v>
                </c:pt>
                <c:pt idx="17">
                  <c:v>0.91149999999999987</c:v>
                </c:pt>
                <c:pt idx="18">
                  <c:v>0.95499999999999985</c:v>
                </c:pt>
                <c:pt idx="19">
                  <c:v>0.9984999999999995</c:v>
                </c:pt>
                <c:pt idx="20">
                  <c:v>1.0419999999999956</c:v>
                </c:pt>
              </c:numCache>
            </c:numRef>
          </c:val>
          <c:smooth val="0"/>
        </c:ser>
        <c:ser>
          <c:idx val="1"/>
          <c:order val="1"/>
          <c:tx>
            <c:strRef>
              <c:f>Indonesia!$D$30</c:f>
              <c:strCache>
                <c:ptCount val="1"/>
                <c:pt idx="0">
                  <c:v>Improved (2%)</c:v>
                </c:pt>
              </c:strCache>
            </c:strRef>
          </c:tx>
          <c:spPr>
            <a:ln>
              <a:solidFill>
                <a:srgbClr val="FFFF00"/>
              </a:solidFill>
            </a:ln>
          </c:spPr>
          <c:marker>
            <c:symbol val="none"/>
          </c:marker>
          <c:val>
            <c:numRef>
              <c:f>Indonesia!$D$31:$D$51</c:f>
              <c:numCache>
                <c:formatCode>0%</c:formatCode>
                <c:ptCount val="21"/>
                <c:pt idx="0">
                  <c:v>0.17</c:v>
                </c:pt>
                <c:pt idx="1">
                  <c:v>0.21000000000000021</c:v>
                </c:pt>
                <c:pt idx="2">
                  <c:v>0.26</c:v>
                </c:pt>
                <c:pt idx="3">
                  <c:v>0.30000000000000032</c:v>
                </c:pt>
                <c:pt idx="4">
                  <c:v>0.35000000000000031</c:v>
                </c:pt>
                <c:pt idx="5">
                  <c:v>0.39000000000000085</c:v>
                </c:pt>
                <c:pt idx="6">
                  <c:v>0.49000000000000032</c:v>
                </c:pt>
                <c:pt idx="7">
                  <c:v>0.59000000000000052</c:v>
                </c:pt>
                <c:pt idx="8">
                  <c:v>0.69000000000000095</c:v>
                </c:pt>
                <c:pt idx="9">
                  <c:v>0.78999999999999992</c:v>
                </c:pt>
                <c:pt idx="10">
                  <c:v>0.89000000000000068</c:v>
                </c:pt>
                <c:pt idx="11">
                  <c:v>0.98999999999999988</c:v>
                </c:pt>
                <c:pt idx="12">
                  <c:v>1.0899999999999963</c:v>
                </c:pt>
                <c:pt idx="13">
                  <c:v>1.1900000000000028</c:v>
                </c:pt>
                <c:pt idx="14">
                  <c:v>1.29</c:v>
                </c:pt>
                <c:pt idx="15">
                  <c:v>1.3900000000000001</c:v>
                </c:pt>
                <c:pt idx="16">
                  <c:v>1.4900000000000002</c:v>
                </c:pt>
                <c:pt idx="17">
                  <c:v>1.5900000000000003</c:v>
                </c:pt>
                <c:pt idx="18">
                  <c:v>1.6900000000000033</c:v>
                </c:pt>
                <c:pt idx="19">
                  <c:v>1.790000000000002</c:v>
                </c:pt>
                <c:pt idx="20">
                  <c:v>1.8900000000000021</c:v>
                </c:pt>
              </c:numCache>
            </c:numRef>
          </c:val>
          <c:smooth val="0"/>
        </c:ser>
        <c:ser>
          <c:idx val="2"/>
          <c:order val="2"/>
          <c:tx>
            <c:strRef>
              <c:f>Indonesia!$E$30</c:f>
              <c:strCache>
                <c:ptCount val="1"/>
                <c:pt idx="0">
                  <c:v>Improved (3%)</c:v>
                </c:pt>
              </c:strCache>
            </c:strRef>
          </c:tx>
          <c:spPr>
            <a:ln>
              <a:solidFill>
                <a:srgbClr val="00B050"/>
              </a:solidFill>
            </a:ln>
          </c:spPr>
          <c:marker>
            <c:symbol val="none"/>
          </c:marker>
          <c:val>
            <c:numRef>
              <c:f>Indonesia!$E$31:$E$40</c:f>
              <c:numCache>
                <c:formatCode>0%</c:formatCode>
                <c:ptCount val="10"/>
                <c:pt idx="0">
                  <c:v>0.17</c:v>
                </c:pt>
                <c:pt idx="1">
                  <c:v>0.21000000000000021</c:v>
                </c:pt>
                <c:pt idx="2">
                  <c:v>0.26</c:v>
                </c:pt>
                <c:pt idx="3">
                  <c:v>0.30000000000000032</c:v>
                </c:pt>
                <c:pt idx="4">
                  <c:v>0.35000000000000031</c:v>
                </c:pt>
                <c:pt idx="5">
                  <c:v>0.39000000000000085</c:v>
                </c:pt>
                <c:pt idx="6">
                  <c:v>0.54</c:v>
                </c:pt>
                <c:pt idx="7">
                  <c:v>0.69000000000000128</c:v>
                </c:pt>
                <c:pt idx="8">
                  <c:v>0.84000000000000064</c:v>
                </c:pt>
                <c:pt idx="9">
                  <c:v>0.9900000000000001</c:v>
                </c:pt>
              </c:numCache>
            </c:numRef>
          </c:val>
          <c:smooth val="0"/>
        </c:ser>
        <c:dLbls>
          <c:showLegendKey val="0"/>
          <c:showVal val="0"/>
          <c:showCatName val="0"/>
          <c:showSerName val="0"/>
          <c:showPercent val="0"/>
          <c:showBubbleSize val="0"/>
        </c:dLbls>
        <c:smooth val="0"/>
        <c:axId val="169579984"/>
        <c:axId val="169606528"/>
      </c:lineChart>
      <c:catAx>
        <c:axId val="169579984"/>
        <c:scaling>
          <c:orientation val="minMax"/>
        </c:scaling>
        <c:delete val="0"/>
        <c:axPos val="b"/>
        <c:majorGridlines/>
        <c:numFmt formatCode="General" sourceLinked="1"/>
        <c:majorTickMark val="out"/>
        <c:minorTickMark val="none"/>
        <c:tickLblPos val="nextTo"/>
        <c:txPr>
          <a:bodyPr/>
          <a:lstStyle/>
          <a:p>
            <a:pPr>
              <a:defRPr sz="950" baseline="0"/>
            </a:pPr>
            <a:endParaRPr lang="en-US"/>
          </a:p>
        </c:txPr>
        <c:crossAx val="169606528"/>
        <c:crosses val="autoZero"/>
        <c:auto val="1"/>
        <c:lblAlgn val="ctr"/>
        <c:lblOffset val="100"/>
        <c:noMultiLvlLbl val="0"/>
      </c:catAx>
      <c:valAx>
        <c:axId val="169606528"/>
        <c:scaling>
          <c:orientation val="minMax"/>
          <c:max val="1"/>
          <c:min val="0"/>
        </c:scaling>
        <c:delete val="0"/>
        <c:axPos val="l"/>
        <c:majorGridlines/>
        <c:title>
          <c:tx>
            <c:rich>
              <a:bodyPr rot="-5400000" vert="horz"/>
              <a:lstStyle/>
              <a:p>
                <a:pPr>
                  <a:defRPr/>
                </a:pPr>
                <a:r>
                  <a:rPr lang="en-US" sz="1200" dirty="0">
                    <a:latin typeface="Arial" pitchFamily="34" charset="0"/>
                    <a:cs typeface="Arial" pitchFamily="34" charset="0"/>
                  </a:rPr>
                  <a:t>% of Households with Improved Sanitation</a:t>
                </a:r>
              </a:p>
            </c:rich>
          </c:tx>
          <c:layout>
            <c:manualLayout>
              <c:xMode val="edge"/>
              <c:yMode val="edge"/>
              <c:x val="1.3061640809750271E-2"/>
              <c:y val="0.17393328632428423"/>
            </c:manualLayout>
          </c:layout>
          <c:overlay val="0"/>
        </c:title>
        <c:numFmt formatCode="0%" sourceLinked="1"/>
        <c:majorTickMark val="out"/>
        <c:minorTickMark val="none"/>
        <c:tickLblPos val="nextTo"/>
        <c:crossAx val="169579984"/>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41F59-1B14-4788-910D-B6E2DCFCE1C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BF7806F-1A0A-4AFB-A0EB-737A85AA47B8}">
      <dgm:prSet phldrT="[Text]" custT="1"/>
      <dgm:spPr>
        <a:solidFill>
          <a:srgbClr val="C00000"/>
        </a:solidFill>
      </dgm:spPr>
      <dgm:t>
        <a:bodyPr/>
        <a:lstStyle/>
        <a:p>
          <a:r>
            <a:rPr lang="en-US" sz="1400" b="1" dirty="0" smtClean="0">
              <a:latin typeface="Arial" panose="020B0604020202020204" pitchFamily="34" charset="0"/>
              <a:cs typeface="Arial" panose="020B0604020202020204" pitchFamily="34" charset="0"/>
            </a:rPr>
            <a:t>Agree to  Change</a:t>
          </a:r>
          <a:endParaRPr lang="en-US" sz="1400" b="1" dirty="0">
            <a:latin typeface="Arial" panose="020B0604020202020204" pitchFamily="34" charset="0"/>
            <a:cs typeface="Arial" panose="020B0604020202020204" pitchFamily="34" charset="0"/>
          </a:endParaRPr>
        </a:p>
      </dgm:t>
    </dgm:pt>
    <dgm:pt modelId="{99986DE4-CFE6-45E8-A569-6032CADA4A08}" type="parTrans" cxnId="{F8D59B94-8E34-466E-B175-CD842EC033A9}">
      <dgm:prSet/>
      <dgm:spPr/>
      <dgm:t>
        <a:bodyPr/>
        <a:lstStyle/>
        <a:p>
          <a:endParaRPr lang="en-US" sz="1400"/>
        </a:p>
      </dgm:t>
    </dgm:pt>
    <dgm:pt modelId="{2C53967E-B3A8-4B69-8C7A-548BC6978C89}" type="sibTrans" cxnId="{F8D59B94-8E34-466E-B175-CD842EC033A9}">
      <dgm:prSet custT="1"/>
      <dgm:spPr>
        <a:solidFill>
          <a:schemeClr val="bg1">
            <a:lumMod val="50000"/>
          </a:schemeClr>
        </a:solidFill>
      </dgm:spPr>
      <dgm:t>
        <a:bodyPr/>
        <a:lstStyle/>
        <a:p>
          <a:endParaRPr lang="en-US" sz="1400" dirty="0"/>
        </a:p>
      </dgm:t>
    </dgm:pt>
    <dgm:pt modelId="{CFE17BDC-5BE3-4518-89F7-715F2F4E860B}">
      <dgm:prSet phldrT="[Text]" custT="1"/>
      <dgm:spPr>
        <a:solidFill>
          <a:srgbClr val="A60E5A"/>
        </a:solidFill>
      </dgm:spPr>
      <dgm:t>
        <a:bodyPr/>
        <a:lstStyle/>
        <a:p>
          <a:r>
            <a:rPr lang="en-US" sz="1400" b="1" dirty="0" smtClean="0">
              <a:latin typeface="Arial" panose="020B0604020202020204" pitchFamily="34" charset="0"/>
              <a:cs typeface="Arial" panose="020B0604020202020204" pitchFamily="34" charset="0"/>
            </a:rPr>
            <a:t>Assess what is needed to strengthen WASH building blocks</a:t>
          </a:r>
          <a:endParaRPr lang="en-US" sz="1400" b="1" dirty="0">
            <a:latin typeface="Arial" panose="020B0604020202020204" pitchFamily="34" charset="0"/>
            <a:cs typeface="Arial" panose="020B0604020202020204" pitchFamily="34" charset="0"/>
          </a:endParaRPr>
        </a:p>
      </dgm:t>
    </dgm:pt>
    <dgm:pt modelId="{00039D9F-1705-4FD1-8ED8-99C17245A215}" type="parTrans" cxnId="{A1DAD412-3265-4D11-B9EC-96B3FCB5DD06}">
      <dgm:prSet/>
      <dgm:spPr/>
      <dgm:t>
        <a:bodyPr/>
        <a:lstStyle/>
        <a:p>
          <a:endParaRPr lang="en-US" sz="1400"/>
        </a:p>
      </dgm:t>
    </dgm:pt>
    <dgm:pt modelId="{34ADCF94-FE3F-4E8F-B975-7FABDC187A7C}" type="sibTrans" cxnId="{A1DAD412-3265-4D11-B9EC-96B3FCB5DD06}">
      <dgm:prSet custT="1"/>
      <dgm:spPr>
        <a:solidFill>
          <a:schemeClr val="bg1">
            <a:lumMod val="50000"/>
          </a:schemeClr>
        </a:solidFill>
      </dgm:spPr>
      <dgm:t>
        <a:bodyPr/>
        <a:lstStyle/>
        <a:p>
          <a:endParaRPr lang="en-US" sz="1400"/>
        </a:p>
      </dgm:t>
    </dgm:pt>
    <dgm:pt modelId="{75C10348-5C2A-4CB6-A11E-3C49B1710065}">
      <dgm:prSet phldrT="[Text]" custT="1"/>
      <dgm:spPr>
        <a:solidFill>
          <a:srgbClr val="00B050"/>
        </a:solidFill>
      </dgm:spPr>
      <dgm:t>
        <a:bodyPr/>
        <a:lstStyle/>
        <a:p>
          <a:r>
            <a:rPr lang="en-US" sz="1400" b="1" dirty="0" smtClean="0">
              <a:latin typeface="Arial" panose="020B0604020202020204" pitchFamily="34" charset="0"/>
              <a:cs typeface="Arial" panose="020B0604020202020204" pitchFamily="34" charset="0"/>
            </a:rPr>
            <a:t>Develop a government led and evidence informed plan to strengthen the building blocks</a:t>
          </a:r>
          <a:endParaRPr lang="en-US" sz="1400" b="1" dirty="0">
            <a:latin typeface="Arial" panose="020B0604020202020204" pitchFamily="34" charset="0"/>
            <a:cs typeface="Arial" panose="020B0604020202020204" pitchFamily="34" charset="0"/>
          </a:endParaRPr>
        </a:p>
      </dgm:t>
    </dgm:pt>
    <dgm:pt modelId="{026C964A-751C-4C9F-AA1B-068CD75C5484}" type="parTrans" cxnId="{9A5D2B4C-047D-45AA-8FBB-05BD7E0834F7}">
      <dgm:prSet/>
      <dgm:spPr/>
      <dgm:t>
        <a:bodyPr/>
        <a:lstStyle/>
        <a:p>
          <a:endParaRPr lang="en-US" sz="1400"/>
        </a:p>
      </dgm:t>
    </dgm:pt>
    <dgm:pt modelId="{8D1B9B4A-A3BB-490E-B96A-3974A12C44BA}" type="sibTrans" cxnId="{9A5D2B4C-047D-45AA-8FBB-05BD7E0834F7}">
      <dgm:prSet custT="1"/>
      <dgm:spPr>
        <a:solidFill>
          <a:schemeClr val="bg1">
            <a:lumMod val="50000"/>
          </a:schemeClr>
        </a:solidFill>
      </dgm:spPr>
      <dgm:t>
        <a:bodyPr/>
        <a:lstStyle/>
        <a:p>
          <a:endParaRPr lang="en-US" sz="1400"/>
        </a:p>
      </dgm:t>
    </dgm:pt>
    <dgm:pt modelId="{2A59184F-7BFB-4FC8-AC8E-C57C15E69870}">
      <dgm:prSet phldrT="[Text]" custT="1"/>
      <dgm:spPr>
        <a:solidFill>
          <a:srgbClr val="002060"/>
        </a:solidFill>
      </dgm:spPr>
      <dgm:t>
        <a:bodyPr/>
        <a:lstStyle/>
        <a:p>
          <a:r>
            <a:rPr lang="en-US" sz="1400" b="1" dirty="0" smtClean="0">
              <a:latin typeface="Arial" panose="020B0604020202020204" pitchFamily="34" charset="0"/>
              <a:cs typeface="Arial" panose="020B0604020202020204" pitchFamily="34" charset="0"/>
            </a:rPr>
            <a:t>Identify Bottlenecks in WASH Building Blocks</a:t>
          </a:r>
          <a:endParaRPr lang="en-US" sz="1400" b="1" dirty="0">
            <a:latin typeface="Arial" panose="020B0604020202020204" pitchFamily="34" charset="0"/>
            <a:cs typeface="Arial" panose="020B0604020202020204" pitchFamily="34" charset="0"/>
          </a:endParaRPr>
        </a:p>
      </dgm:t>
    </dgm:pt>
    <dgm:pt modelId="{5D98D693-E3E6-4B06-A623-3614949A96EA}" type="parTrans" cxnId="{ECB5E34F-1E44-45A5-8C46-1D40C68796E1}">
      <dgm:prSet/>
      <dgm:spPr/>
      <dgm:t>
        <a:bodyPr/>
        <a:lstStyle/>
        <a:p>
          <a:endParaRPr lang="en-US" sz="1400"/>
        </a:p>
      </dgm:t>
    </dgm:pt>
    <dgm:pt modelId="{D9957345-1CBF-47E1-AA42-903B4AD58C94}" type="sibTrans" cxnId="{ECB5E34F-1E44-45A5-8C46-1D40C68796E1}">
      <dgm:prSet custT="1"/>
      <dgm:spPr>
        <a:solidFill>
          <a:schemeClr val="bg1">
            <a:lumMod val="50000"/>
          </a:schemeClr>
        </a:solidFill>
      </dgm:spPr>
      <dgm:t>
        <a:bodyPr/>
        <a:lstStyle/>
        <a:p>
          <a:endParaRPr lang="en-US" sz="1400"/>
        </a:p>
      </dgm:t>
    </dgm:pt>
    <dgm:pt modelId="{36D2A85F-368E-4EE8-9D5B-C752223F5E3A}">
      <dgm:prSet custT="1"/>
      <dgm:spPr>
        <a:solidFill>
          <a:srgbClr val="E7410D"/>
        </a:solidFill>
      </dgm:spPr>
      <dgm:t>
        <a:bodyPr/>
        <a:lstStyle/>
        <a:p>
          <a:r>
            <a:rPr lang="en-US" sz="1400" b="1" dirty="0" smtClean="0">
              <a:latin typeface="Arial" panose="020B0604020202020204" pitchFamily="34" charset="0"/>
              <a:cs typeface="Arial" panose="020B0604020202020204" pitchFamily="34" charset="0"/>
            </a:rPr>
            <a:t>Implement multi-stakeholder program to strengthen building Blocks </a:t>
          </a:r>
          <a:endParaRPr lang="en-US" sz="1400" b="1" dirty="0">
            <a:latin typeface="Arial" panose="020B0604020202020204" pitchFamily="34" charset="0"/>
            <a:cs typeface="Arial" panose="020B0604020202020204" pitchFamily="34" charset="0"/>
          </a:endParaRPr>
        </a:p>
      </dgm:t>
    </dgm:pt>
    <dgm:pt modelId="{DBB5E0D5-0832-4FD2-A587-A8D6EBAD4353}" type="parTrans" cxnId="{96A413E2-5EF2-4E42-AB76-1E8D2EFBF9D2}">
      <dgm:prSet/>
      <dgm:spPr/>
      <dgm:t>
        <a:bodyPr/>
        <a:lstStyle/>
        <a:p>
          <a:endParaRPr lang="en-US" sz="1400"/>
        </a:p>
      </dgm:t>
    </dgm:pt>
    <dgm:pt modelId="{9BE0874F-C379-43AF-B486-6E5196D13B8A}" type="sibTrans" cxnId="{96A413E2-5EF2-4E42-AB76-1E8D2EFBF9D2}">
      <dgm:prSet custT="1"/>
      <dgm:spPr>
        <a:solidFill>
          <a:schemeClr val="bg1">
            <a:lumMod val="50000"/>
          </a:schemeClr>
        </a:solidFill>
      </dgm:spPr>
      <dgm:t>
        <a:bodyPr/>
        <a:lstStyle/>
        <a:p>
          <a:endParaRPr lang="en-US" sz="1400"/>
        </a:p>
      </dgm:t>
    </dgm:pt>
    <dgm:pt modelId="{0F4D4BE8-332C-4592-B7AC-C18218FA83FF}">
      <dgm:prSet custT="1"/>
      <dgm:spPr>
        <a:solidFill>
          <a:srgbClr val="7030A0"/>
        </a:solidFill>
      </dgm:spPr>
      <dgm:t>
        <a:bodyPr/>
        <a:lstStyle/>
        <a:p>
          <a:r>
            <a:rPr lang="en-US" sz="1400" b="1" dirty="0" smtClean="0">
              <a:latin typeface="Arial" panose="020B0604020202020204" pitchFamily="34" charset="0"/>
              <a:cs typeface="Arial" panose="020B0604020202020204" pitchFamily="34" charset="0"/>
            </a:rPr>
            <a:t>Monitor, learn and  improve</a:t>
          </a:r>
          <a:endParaRPr lang="en-US" sz="1400" b="1" dirty="0">
            <a:latin typeface="Arial" panose="020B0604020202020204" pitchFamily="34" charset="0"/>
            <a:cs typeface="Arial" panose="020B0604020202020204" pitchFamily="34" charset="0"/>
          </a:endParaRPr>
        </a:p>
      </dgm:t>
    </dgm:pt>
    <dgm:pt modelId="{97D59532-5011-4275-8D01-FC6CFE09285D}" type="parTrans" cxnId="{A74B4400-D9E1-4D79-A244-4757E262DC0F}">
      <dgm:prSet/>
      <dgm:spPr/>
      <dgm:t>
        <a:bodyPr/>
        <a:lstStyle/>
        <a:p>
          <a:endParaRPr lang="en-US" sz="1400"/>
        </a:p>
      </dgm:t>
    </dgm:pt>
    <dgm:pt modelId="{5E96E2CF-E763-4D7E-935D-9161F6916A16}" type="sibTrans" cxnId="{A74B4400-D9E1-4D79-A244-4757E262DC0F}">
      <dgm:prSet custT="1"/>
      <dgm:spPr>
        <a:solidFill>
          <a:schemeClr val="bg1">
            <a:lumMod val="50000"/>
          </a:schemeClr>
        </a:solidFill>
      </dgm:spPr>
      <dgm:t>
        <a:bodyPr/>
        <a:lstStyle/>
        <a:p>
          <a:endParaRPr lang="en-US" sz="1400"/>
        </a:p>
      </dgm:t>
    </dgm:pt>
    <dgm:pt modelId="{F5E700B8-8970-4FA2-A412-B0A239C56160}" type="pres">
      <dgm:prSet presAssocID="{8C041F59-1B14-4788-910D-B6E2DCFCE1CE}" presName="cycle" presStyleCnt="0">
        <dgm:presLayoutVars>
          <dgm:dir/>
          <dgm:resizeHandles val="exact"/>
        </dgm:presLayoutVars>
      </dgm:prSet>
      <dgm:spPr/>
      <dgm:t>
        <a:bodyPr/>
        <a:lstStyle/>
        <a:p>
          <a:endParaRPr lang="en-US"/>
        </a:p>
      </dgm:t>
    </dgm:pt>
    <dgm:pt modelId="{44F9F26A-3BF4-4385-906B-90E89F7C5744}" type="pres">
      <dgm:prSet presAssocID="{7BF7806F-1A0A-4AFB-A0EB-737A85AA47B8}" presName="node" presStyleLbl="node1" presStyleIdx="0" presStyleCnt="6" custScaleX="124506" custScaleY="140929">
        <dgm:presLayoutVars>
          <dgm:bulletEnabled val="1"/>
        </dgm:presLayoutVars>
      </dgm:prSet>
      <dgm:spPr/>
      <dgm:t>
        <a:bodyPr/>
        <a:lstStyle/>
        <a:p>
          <a:endParaRPr lang="en-US"/>
        </a:p>
      </dgm:t>
    </dgm:pt>
    <dgm:pt modelId="{C72D0A07-10AF-464C-B5AC-D049CAF51B7F}" type="pres">
      <dgm:prSet presAssocID="{2C53967E-B3A8-4B69-8C7A-548BC6978C89}" presName="sibTrans" presStyleLbl="sibTrans2D1" presStyleIdx="0" presStyleCnt="6"/>
      <dgm:spPr/>
      <dgm:t>
        <a:bodyPr/>
        <a:lstStyle/>
        <a:p>
          <a:endParaRPr lang="en-US"/>
        </a:p>
      </dgm:t>
    </dgm:pt>
    <dgm:pt modelId="{A36B3974-DF4D-492C-9F7E-A338FDCD10E2}" type="pres">
      <dgm:prSet presAssocID="{2C53967E-B3A8-4B69-8C7A-548BC6978C89}" presName="connectorText" presStyleLbl="sibTrans2D1" presStyleIdx="0" presStyleCnt="6"/>
      <dgm:spPr/>
      <dgm:t>
        <a:bodyPr/>
        <a:lstStyle/>
        <a:p>
          <a:endParaRPr lang="en-US"/>
        </a:p>
      </dgm:t>
    </dgm:pt>
    <dgm:pt modelId="{5B6888CD-00FF-40FF-9F00-107341D55B44}" type="pres">
      <dgm:prSet presAssocID="{2A59184F-7BFB-4FC8-AC8E-C57C15E69870}" presName="node" presStyleLbl="node1" presStyleIdx="1" presStyleCnt="6" custScaleX="132398" custScaleY="108709">
        <dgm:presLayoutVars>
          <dgm:bulletEnabled val="1"/>
        </dgm:presLayoutVars>
      </dgm:prSet>
      <dgm:spPr/>
      <dgm:t>
        <a:bodyPr/>
        <a:lstStyle/>
        <a:p>
          <a:endParaRPr lang="en-US"/>
        </a:p>
      </dgm:t>
    </dgm:pt>
    <dgm:pt modelId="{64D5F057-D25C-47DD-B9C2-8BA08E42F2C3}" type="pres">
      <dgm:prSet presAssocID="{D9957345-1CBF-47E1-AA42-903B4AD58C94}" presName="sibTrans" presStyleLbl="sibTrans2D1" presStyleIdx="1" presStyleCnt="6"/>
      <dgm:spPr/>
      <dgm:t>
        <a:bodyPr/>
        <a:lstStyle/>
        <a:p>
          <a:endParaRPr lang="en-US"/>
        </a:p>
      </dgm:t>
    </dgm:pt>
    <dgm:pt modelId="{39D3608A-4575-4BB4-ADF5-A8E0FD5172BB}" type="pres">
      <dgm:prSet presAssocID="{D9957345-1CBF-47E1-AA42-903B4AD58C94}" presName="connectorText" presStyleLbl="sibTrans2D1" presStyleIdx="1" presStyleCnt="6"/>
      <dgm:spPr/>
      <dgm:t>
        <a:bodyPr/>
        <a:lstStyle/>
        <a:p>
          <a:endParaRPr lang="en-US"/>
        </a:p>
      </dgm:t>
    </dgm:pt>
    <dgm:pt modelId="{06904AEE-D971-46E8-B578-E5BCB8014FBB}" type="pres">
      <dgm:prSet presAssocID="{CFE17BDC-5BE3-4518-89F7-715F2F4E860B}" presName="node" presStyleLbl="node1" presStyleIdx="2" presStyleCnt="6" custScaleX="126343" custScaleY="113157" custRadScaleRad="97674" custRadScaleInc="-548">
        <dgm:presLayoutVars>
          <dgm:bulletEnabled val="1"/>
        </dgm:presLayoutVars>
      </dgm:prSet>
      <dgm:spPr/>
      <dgm:t>
        <a:bodyPr/>
        <a:lstStyle/>
        <a:p>
          <a:endParaRPr lang="en-US"/>
        </a:p>
      </dgm:t>
    </dgm:pt>
    <dgm:pt modelId="{EB4F34F5-8179-4491-9249-5EEAD2C33F32}" type="pres">
      <dgm:prSet presAssocID="{34ADCF94-FE3F-4E8F-B975-7FABDC187A7C}" presName="sibTrans" presStyleLbl="sibTrans2D1" presStyleIdx="2" presStyleCnt="6"/>
      <dgm:spPr/>
      <dgm:t>
        <a:bodyPr/>
        <a:lstStyle/>
        <a:p>
          <a:endParaRPr lang="en-US"/>
        </a:p>
      </dgm:t>
    </dgm:pt>
    <dgm:pt modelId="{56D13689-138B-411F-9D34-ABFF058F275B}" type="pres">
      <dgm:prSet presAssocID="{34ADCF94-FE3F-4E8F-B975-7FABDC187A7C}" presName="connectorText" presStyleLbl="sibTrans2D1" presStyleIdx="2" presStyleCnt="6"/>
      <dgm:spPr/>
      <dgm:t>
        <a:bodyPr/>
        <a:lstStyle/>
        <a:p>
          <a:endParaRPr lang="en-US"/>
        </a:p>
      </dgm:t>
    </dgm:pt>
    <dgm:pt modelId="{8BEDB35A-F8AE-482A-A6E1-D63C9AA00AC7}" type="pres">
      <dgm:prSet presAssocID="{75C10348-5C2A-4CB6-A11E-3C49B1710065}" presName="node" presStyleLbl="node1" presStyleIdx="3" presStyleCnt="6" custScaleX="131808" custScaleY="135713" custRadScaleRad="94245" custRadScaleInc="-7253">
        <dgm:presLayoutVars>
          <dgm:bulletEnabled val="1"/>
        </dgm:presLayoutVars>
      </dgm:prSet>
      <dgm:spPr/>
      <dgm:t>
        <a:bodyPr/>
        <a:lstStyle/>
        <a:p>
          <a:endParaRPr lang="en-US"/>
        </a:p>
      </dgm:t>
    </dgm:pt>
    <dgm:pt modelId="{2738A57F-B444-47B1-AC2D-98DA2A8736E2}" type="pres">
      <dgm:prSet presAssocID="{8D1B9B4A-A3BB-490E-B96A-3974A12C44BA}" presName="sibTrans" presStyleLbl="sibTrans2D1" presStyleIdx="3" presStyleCnt="6"/>
      <dgm:spPr/>
      <dgm:t>
        <a:bodyPr/>
        <a:lstStyle/>
        <a:p>
          <a:endParaRPr lang="en-US"/>
        </a:p>
      </dgm:t>
    </dgm:pt>
    <dgm:pt modelId="{BE45DC8C-E1DB-41C5-8CB3-B90EDD2343B1}" type="pres">
      <dgm:prSet presAssocID="{8D1B9B4A-A3BB-490E-B96A-3974A12C44BA}" presName="connectorText" presStyleLbl="sibTrans2D1" presStyleIdx="3" presStyleCnt="6"/>
      <dgm:spPr/>
      <dgm:t>
        <a:bodyPr/>
        <a:lstStyle/>
        <a:p>
          <a:endParaRPr lang="en-US"/>
        </a:p>
      </dgm:t>
    </dgm:pt>
    <dgm:pt modelId="{1E9729F3-4334-49CD-982D-81010BE6BDD7}" type="pres">
      <dgm:prSet presAssocID="{36D2A85F-368E-4EE8-9D5B-C752223F5E3A}" presName="node" presStyleLbl="node1" presStyleIdx="4" presStyleCnt="6" custScaleX="142593" custScaleY="126637">
        <dgm:presLayoutVars>
          <dgm:bulletEnabled val="1"/>
        </dgm:presLayoutVars>
      </dgm:prSet>
      <dgm:spPr/>
      <dgm:t>
        <a:bodyPr/>
        <a:lstStyle/>
        <a:p>
          <a:endParaRPr lang="en-US"/>
        </a:p>
      </dgm:t>
    </dgm:pt>
    <dgm:pt modelId="{1375218B-6507-4DFD-9737-B96E447A0570}" type="pres">
      <dgm:prSet presAssocID="{9BE0874F-C379-43AF-B486-6E5196D13B8A}" presName="sibTrans" presStyleLbl="sibTrans2D1" presStyleIdx="4" presStyleCnt="6"/>
      <dgm:spPr/>
      <dgm:t>
        <a:bodyPr/>
        <a:lstStyle/>
        <a:p>
          <a:endParaRPr lang="en-US"/>
        </a:p>
      </dgm:t>
    </dgm:pt>
    <dgm:pt modelId="{BDF0592F-A200-4D42-8D77-55ED906CE0BC}" type="pres">
      <dgm:prSet presAssocID="{9BE0874F-C379-43AF-B486-6E5196D13B8A}" presName="connectorText" presStyleLbl="sibTrans2D1" presStyleIdx="4" presStyleCnt="6"/>
      <dgm:spPr/>
      <dgm:t>
        <a:bodyPr/>
        <a:lstStyle/>
        <a:p>
          <a:endParaRPr lang="en-US"/>
        </a:p>
      </dgm:t>
    </dgm:pt>
    <dgm:pt modelId="{3E8D21B5-9F2E-4F8C-BBDB-31375B55BB22}" type="pres">
      <dgm:prSet presAssocID="{0F4D4BE8-332C-4592-B7AC-C18218FA83FF}" presName="node" presStyleLbl="node1" presStyleIdx="5" presStyleCnt="6" custScaleX="149897" custScaleY="119915">
        <dgm:presLayoutVars>
          <dgm:bulletEnabled val="1"/>
        </dgm:presLayoutVars>
      </dgm:prSet>
      <dgm:spPr/>
      <dgm:t>
        <a:bodyPr/>
        <a:lstStyle/>
        <a:p>
          <a:endParaRPr lang="en-US"/>
        </a:p>
      </dgm:t>
    </dgm:pt>
    <dgm:pt modelId="{46DB9E4C-9002-42B5-BE8D-F2A3CE1E17FC}" type="pres">
      <dgm:prSet presAssocID="{5E96E2CF-E763-4D7E-935D-9161F6916A16}" presName="sibTrans" presStyleLbl="sibTrans2D1" presStyleIdx="5" presStyleCnt="6"/>
      <dgm:spPr/>
      <dgm:t>
        <a:bodyPr/>
        <a:lstStyle/>
        <a:p>
          <a:endParaRPr lang="en-US"/>
        </a:p>
      </dgm:t>
    </dgm:pt>
    <dgm:pt modelId="{6C2970DA-52D9-4183-95E0-14791F0BB504}" type="pres">
      <dgm:prSet presAssocID="{5E96E2CF-E763-4D7E-935D-9161F6916A16}" presName="connectorText" presStyleLbl="sibTrans2D1" presStyleIdx="5" presStyleCnt="6"/>
      <dgm:spPr/>
      <dgm:t>
        <a:bodyPr/>
        <a:lstStyle/>
        <a:p>
          <a:endParaRPr lang="en-US"/>
        </a:p>
      </dgm:t>
    </dgm:pt>
  </dgm:ptLst>
  <dgm:cxnLst>
    <dgm:cxn modelId="{4B5106CB-7FF1-4AFB-87E2-DEB68FA7351D}" type="presOf" srcId="{75C10348-5C2A-4CB6-A11E-3C49B1710065}" destId="{8BEDB35A-F8AE-482A-A6E1-D63C9AA00AC7}" srcOrd="0" destOrd="0" presId="urn:microsoft.com/office/officeart/2005/8/layout/cycle2"/>
    <dgm:cxn modelId="{A99DDCB2-00F8-4332-B2A9-7B0F55B099EC}" type="presOf" srcId="{2C53967E-B3A8-4B69-8C7A-548BC6978C89}" destId="{A36B3974-DF4D-492C-9F7E-A338FDCD10E2}" srcOrd="1" destOrd="0" presId="urn:microsoft.com/office/officeart/2005/8/layout/cycle2"/>
    <dgm:cxn modelId="{9C08EF40-8AD3-4B6B-AF0C-D1CDB16CA329}" type="presOf" srcId="{9BE0874F-C379-43AF-B486-6E5196D13B8A}" destId="{BDF0592F-A200-4D42-8D77-55ED906CE0BC}" srcOrd="1" destOrd="0" presId="urn:microsoft.com/office/officeart/2005/8/layout/cycle2"/>
    <dgm:cxn modelId="{F4C4247F-0867-4589-BB5A-2227325C12F3}" type="presOf" srcId="{34ADCF94-FE3F-4E8F-B975-7FABDC187A7C}" destId="{EB4F34F5-8179-4491-9249-5EEAD2C33F32}" srcOrd="0" destOrd="0" presId="urn:microsoft.com/office/officeart/2005/8/layout/cycle2"/>
    <dgm:cxn modelId="{0C9BBCC9-6C6B-4C43-9876-7B829EE1912F}" type="presOf" srcId="{5E96E2CF-E763-4D7E-935D-9161F6916A16}" destId="{6C2970DA-52D9-4183-95E0-14791F0BB504}" srcOrd="1" destOrd="0" presId="urn:microsoft.com/office/officeart/2005/8/layout/cycle2"/>
    <dgm:cxn modelId="{10A710B9-7461-46F3-8FFB-0C6BEF30D886}" type="presOf" srcId="{8D1B9B4A-A3BB-490E-B96A-3974A12C44BA}" destId="{BE45DC8C-E1DB-41C5-8CB3-B90EDD2343B1}" srcOrd="1" destOrd="0" presId="urn:microsoft.com/office/officeart/2005/8/layout/cycle2"/>
    <dgm:cxn modelId="{ECB5E34F-1E44-45A5-8C46-1D40C68796E1}" srcId="{8C041F59-1B14-4788-910D-B6E2DCFCE1CE}" destId="{2A59184F-7BFB-4FC8-AC8E-C57C15E69870}" srcOrd="1" destOrd="0" parTransId="{5D98D693-E3E6-4B06-A623-3614949A96EA}" sibTransId="{D9957345-1CBF-47E1-AA42-903B4AD58C94}"/>
    <dgm:cxn modelId="{62086B9E-2AA0-472E-9348-5874832E687E}" type="presOf" srcId="{D9957345-1CBF-47E1-AA42-903B4AD58C94}" destId="{64D5F057-D25C-47DD-B9C2-8BA08E42F2C3}" srcOrd="0" destOrd="0" presId="urn:microsoft.com/office/officeart/2005/8/layout/cycle2"/>
    <dgm:cxn modelId="{DB85019F-328C-4748-8239-A2FCDA27A1FF}" type="presOf" srcId="{9BE0874F-C379-43AF-B486-6E5196D13B8A}" destId="{1375218B-6507-4DFD-9737-B96E447A0570}" srcOrd="0" destOrd="0" presId="urn:microsoft.com/office/officeart/2005/8/layout/cycle2"/>
    <dgm:cxn modelId="{2BE5723A-A5EE-4E5D-80EC-9F1B40614B58}" type="presOf" srcId="{CFE17BDC-5BE3-4518-89F7-715F2F4E860B}" destId="{06904AEE-D971-46E8-B578-E5BCB8014FBB}" srcOrd="0" destOrd="0" presId="urn:microsoft.com/office/officeart/2005/8/layout/cycle2"/>
    <dgm:cxn modelId="{24D4DEC9-5A24-4778-856D-9EC993DCB58B}" type="presOf" srcId="{2C53967E-B3A8-4B69-8C7A-548BC6978C89}" destId="{C72D0A07-10AF-464C-B5AC-D049CAF51B7F}" srcOrd="0" destOrd="0" presId="urn:microsoft.com/office/officeart/2005/8/layout/cycle2"/>
    <dgm:cxn modelId="{83A128C8-02B8-430E-8702-81AFD87CD646}" type="presOf" srcId="{2A59184F-7BFB-4FC8-AC8E-C57C15E69870}" destId="{5B6888CD-00FF-40FF-9F00-107341D55B44}" srcOrd="0" destOrd="0" presId="urn:microsoft.com/office/officeart/2005/8/layout/cycle2"/>
    <dgm:cxn modelId="{7B89900A-6C1E-4CF8-825F-12AA2E321075}" type="presOf" srcId="{36D2A85F-368E-4EE8-9D5B-C752223F5E3A}" destId="{1E9729F3-4334-49CD-982D-81010BE6BDD7}" srcOrd="0" destOrd="0" presId="urn:microsoft.com/office/officeart/2005/8/layout/cycle2"/>
    <dgm:cxn modelId="{B0721BFC-E09E-4A72-B314-B26C2A14CEE9}" type="presOf" srcId="{5E96E2CF-E763-4D7E-935D-9161F6916A16}" destId="{46DB9E4C-9002-42B5-BE8D-F2A3CE1E17FC}" srcOrd="0" destOrd="0" presId="urn:microsoft.com/office/officeart/2005/8/layout/cycle2"/>
    <dgm:cxn modelId="{505A44B3-4C9D-4DC4-9C14-83604CE5A9D2}" type="presOf" srcId="{8C041F59-1B14-4788-910D-B6E2DCFCE1CE}" destId="{F5E700B8-8970-4FA2-A412-B0A239C56160}" srcOrd="0" destOrd="0" presId="urn:microsoft.com/office/officeart/2005/8/layout/cycle2"/>
    <dgm:cxn modelId="{63989B80-80E5-41F0-B029-F51795A41D18}" type="presOf" srcId="{0F4D4BE8-332C-4592-B7AC-C18218FA83FF}" destId="{3E8D21B5-9F2E-4F8C-BBDB-31375B55BB22}" srcOrd="0" destOrd="0" presId="urn:microsoft.com/office/officeart/2005/8/layout/cycle2"/>
    <dgm:cxn modelId="{CF1534C1-DCF6-442D-9843-3BF3DFBB0B42}" type="presOf" srcId="{7BF7806F-1A0A-4AFB-A0EB-737A85AA47B8}" destId="{44F9F26A-3BF4-4385-906B-90E89F7C5744}" srcOrd="0" destOrd="0" presId="urn:microsoft.com/office/officeart/2005/8/layout/cycle2"/>
    <dgm:cxn modelId="{7FB52C3B-49C0-4D81-8442-DF829D8E30D0}" type="presOf" srcId="{34ADCF94-FE3F-4E8F-B975-7FABDC187A7C}" destId="{56D13689-138B-411F-9D34-ABFF058F275B}" srcOrd="1" destOrd="0" presId="urn:microsoft.com/office/officeart/2005/8/layout/cycle2"/>
    <dgm:cxn modelId="{2F4519DC-26AE-4607-BDF7-53D104502B9B}" type="presOf" srcId="{8D1B9B4A-A3BB-490E-B96A-3974A12C44BA}" destId="{2738A57F-B444-47B1-AC2D-98DA2A8736E2}" srcOrd="0" destOrd="0" presId="urn:microsoft.com/office/officeart/2005/8/layout/cycle2"/>
    <dgm:cxn modelId="{F45562A2-44DC-4B6E-9097-D9EB62F04828}" type="presOf" srcId="{D9957345-1CBF-47E1-AA42-903B4AD58C94}" destId="{39D3608A-4575-4BB4-ADF5-A8E0FD5172BB}" srcOrd="1" destOrd="0" presId="urn:microsoft.com/office/officeart/2005/8/layout/cycle2"/>
    <dgm:cxn modelId="{96A413E2-5EF2-4E42-AB76-1E8D2EFBF9D2}" srcId="{8C041F59-1B14-4788-910D-B6E2DCFCE1CE}" destId="{36D2A85F-368E-4EE8-9D5B-C752223F5E3A}" srcOrd="4" destOrd="0" parTransId="{DBB5E0D5-0832-4FD2-A587-A8D6EBAD4353}" sibTransId="{9BE0874F-C379-43AF-B486-6E5196D13B8A}"/>
    <dgm:cxn modelId="{A74B4400-D9E1-4D79-A244-4757E262DC0F}" srcId="{8C041F59-1B14-4788-910D-B6E2DCFCE1CE}" destId="{0F4D4BE8-332C-4592-B7AC-C18218FA83FF}" srcOrd="5" destOrd="0" parTransId="{97D59532-5011-4275-8D01-FC6CFE09285D}" sibTransId="{5E96E2CF-E763-4D7E-935D-9161F6916A16}"/>
    <dgm:cxn modelId="{9A5D2B4C-047D-45AA-8FBB-05BD7E0834F7}" srcId="{8C041F59-1B14-4788-910D-B6E2DCFCE1CE}" destId="{75C10348-5C2A-4CB6-A11E-3C49B1710065}" srcOrd="3" destOrd="0" parTransId="{026C964A-751C-4C9F-AA1B-068CD75C5484}" sibTransId="{8D1B9B4A-A3BB-490E-B96A-3974A12C44BA}"/>
    <dgm:cxn modelId="{A1DAD412-3265-4D11-B9EC-96B3FCB5DD06}" srcId="{8C041F59-1B14-4788-910D-B6E2DCFCE1CE}" destId="{CFE17BDC-5BE3-4518-89F7-715F2F4E860B}" srcOrd="2" destOrd="0" parTransId="{00039D9F-1705-4FD1-8ED8-99C17245A215}" sibTransId="{34ADCF94-FE3F-4E8F-B975-7FABDC187A7C}"/>
    <dgm:cxn modelId="{F8D59B94-8E34-466E-B175-CD842EC033A9}" srcId="{8C041F59-1B14-4788-910D-B6E2DCFCE1CE}" destId="{7BF7806F-1A0A-4AFB-A0EB-737A85AA47B8}" srcOrd="0" destOrd="0" parTransId="{99986DE4-CFE6-45E8-A569-6032CADA4A08}" sibTransId="{2C53967E-B3A8-4B69-8C7A-548BC6978C89}"/>
    <dgm:cxn modelId="{1AEE9D74-29F6-41E9-BB99-5CFB53BC6FDA}" type="presParOf" srcId="{F5E700B8-8970-4FA2-A412-B0A239C56160}" destId="{44F9F26A-3BF4-4385-906B-90E89F7C5744}" srcOrd="0" destOrd="0" presId="urn:microsoft.com/office/officeart/2005/8/layout/cycle2"/>
    <dgm:cxn modelId="{6DC88634-06F5-47D5-A689-5D1D8B158D05}" type="presParOf" srcId="{F5E700B8-8970-4FA2-A412-B0A239C56160}" destId="{C72D0A07-10AF-464C-B5AC-D049CAF51B7F}" srcOrd="1" destOrd="0" presId="urn:microsoft.com/office/officeart/2005/8/layout/cycle2"/>
    <dgm:cxn modelId="{3F1629B3-E17B-404C-B6C3-4883C4A3B3DD}" type="presParOf" srcId="{C72D0A07-10AF-464C-B5AC-D049CAF51B7F}" destId="{A36B3974-DF4D-492C-9F7E-A338FDCD10E2}" srcOrd="0" destOrd="0" presId="urn:microsoft.com/office/officeart/2005/8/layout/cycle2"/>
    <dgm:cxn modelId="{28552434-C4F1-4B9C-A9A5-CB97A252296D}" type="presParOf" srcId="{F5E700B8-8970-4FA2-A412-B0A239C56160}" destId="{5B6888CD-00FF-40FF-9F00-107341D55B44}" srcOrd="2" destOrd="0" presId="urn:microsoft.com/office/officeart/2005/8/layout/cycle2"/>
    <dgm:cxn modelId="{288A3C8D-B7C2-4D4B-BDEF-8A69ECFFC182}" type="presParOf" srcId="{F5E700B8-8970-4FA2-A412-B0A239C56160}" destId="{64D5F057-D25C-47DD-B9C2-8BA08E42F2C3}" srcOrd="3" destOrd="0" presId="urn:microsoft.com/office/officeart/2005/8/layout/cycle2"/>
    <dgm:cxn modelId="{04DB2D2F-FD61-4385-A744-1AAD00F3804F}" type="presParOf" srcId="{64D5F057-D25C-47DD-B9C2-8BA08E42F2C3}" destId="{39D3608A-4575-4BB4-ADF5-A8E0FD5172BB}" srcOrd="0" destOrd="0" presId="urn:microsoft.com/office/officeart/2005/8/layout/cycle2"/>
    <dgm:cxn modelId="{C2A9EA2E-C9F3-4A28-8A05-C6015ED5EEA0}" type="presParOf" srcId="{F5E700B8-8970-4FA2-A412-B0A239C56160}" destId="{06904AEE-D971-46E8-B578-E5BCB8014FBB}" srcOrd="4" destOrd="0" presId="urn:microsoft.com/office/officeart/2005/8/layout/cycle2"/>
    <dgm:cxn modelId="{ED4D4F31-EF81-4F03-8AA6-7AE37B6B7D7A}" type="presParOf" srcId="{F5E700B8-8970-4FA2-A412-B0A239C56160}" destId="{EB4F34F5-8179-4491-9249-5EEAD2C33F32}" srcOrd="5" destOrd="0" presId="urn:microsoft.com/office/officeart/2005/8/layout/cycle2"/>
    <dgm:cxn modelId="{A13A4EAA-C340-40E1-9DD8-605C8408482C}" type="presParOf" srcId="{EB4F34F5-8179-4491-9249-5EEAD2C33F32}" destId="{56D13689-138B-411F-9D34-ABFF058F275B}" srcOrd="0" destOrd="0" presId="urn:microsoft.com/office/officeart/2005/8/layout/cycle2"/>
    <dgm:cxn modelId="{1D5DD025-EC09-404B-B35E-5A2D8F28EA71}" type="presParOf" srcId="{F5E700B8-8970-4FA2-A412-B0A239C56160}" destId="{8BEDB35A-F8AE-482A-A6E1-D63C9AA00AC7}" srcOrd="6" destOrd="0" presId="urn:microsoft.com/office/officeart/2005/8/layout/cycle2"/>
    <dgm:cxn modelId="{3A5596BF-33D0-4324-A976-AE5DA9542675}" type="presParOf" srcId="{F5E700B8-8970-4FA2-A412-B0A239C56160}" destId="{2738A57F-B444-47B1-AC2D-98DA2A8736E2}" srcOrd="7" destOrd="0" presId="urn:microsoft.com/office/officeart/2005/8/layout/cycle2"/>
    <dgm:cxn modelId="{3E5C7BEB-9347-41C2-BF03-CFEEE953D0AA}" type="presParOf" srcId="{2738A57F-B444-47B1-AC2D-98DA2A8736E2}" destId="{BE45DC8C-E1DB-41C5-8CB3-B90EDD2343B1}" srcOrd="0" destOrd="0" presId="urn:microsoft.com/office/officeart/2005/8/layout/cycle2"/>
    <dgm:cxn modelId="{7E6F8458-0FE2-4163-87C7-1B94581623FF}" type="presParOf" srcId="{F5E700B8-8970-4FA2-A412-B0A239C56160}" destId="{1E9729F3-4334-49CD-982D-81010BE6BDD7}" srcOrd="8" destOrd="0" presId="urn:microsoft.com/office/officeart/2005/8/layout/cycle2"/>
    <dgm:cxn modelId="{3EE3C969-D55E-40D7-914C-2C455F9DF1F8}" type="presParOf" srcId="{F5E700B8-8970-4FA2-A412-B0A239C56160}" destId="{1375218B-6507-4DFD-9737-B96E447A0570}" srcOrd="9" destOrd="0" presId="urn:microsoft.com/office/officeart/2005/8/layout/cycle2"/>
    <dgm:cxn modelId="{E58848CE-A2FE-4029-A2FC-14595D0806FD}" type="presParOf" srcId="{1375218B-6507-4DFD-9737-B96E447A0570}" destId="{BDF0592F-A200-4D42-8D77-55ED906CE0BC}" srcOrd="0" destOrd="0" presId="urn:microsoft.com/office/officeart/2005/8/layout/cycle2"/>
    <dgm:cxn modelId="{26B0BA86-86C0-4F9D-BCA8-197A07FD0E8C}" type="presParOf" srcId="{F5E700B8-8970-4FA2-A412-B0A239C56160}" destId="{3E8D21B5-9F2E-4F8C-BBDB-31375B55BB22}" srcOrd="10" destOrd="0" presId="urn:microsoft.com/office/officeart/2005/8/layout/cycle2"/>
    <dgm:cxn modelId="{B1BCAD31-42C5-4A7E-B1E2-5A4E1B5F8408}" type="presParOf" srcId="{F5E700B8-8970-4FA2-A412-B0A239C56160}" destId="{46DB9E4C-9002-42B5-BE8D-F2A3CE1E17FC}" srcOrd="11" destOrd="0" presId="urn:microsoft.com/office/officeart/2005/8/layout/cycle2"/>
    <dgm:cxn modelId="{978863DB-BA21-45C3-BB9D-037839FF7D77}" type="presParOf" srcId="{46DB9E4C-9002-42B5-BE8D-F2A3CE1E17FC}" destId="{6C2970DA-52D9-4183-95E0-14791F0BB504}" srcOrd="0" destOrd="0" presId="urn:microsoft.com/office/officeart/2005/8/layout/cycle2"/>
  </dgm:cxnLst>
  <dgm:bg>
    <a:solidFill>
      <a:schemeClr val="bg1">
        <a:alpha val="32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0.26603</cdr:x>
      <cdr:y>0.69001</cdr:y>
    </cdr:from>
    <cdr:to>
      <cdr:x>0.51013</cdr:x>
      <cdr:y>0.79564</cdr:y>
    </cdr:to>
    <cdr:sp macro="" textlink="">
      <cdr:nvSpPr>
        <cdr:cNvPr id="6" name="TextBox 1"/>
        <cdr:cNvSpPr txBox="1"/>
      </cdr:nvSpPr>
      <cdr:spPr>
        <a:xfrm xmlns:a="http://schemas.openxmlformats.org/drawingml/2006/main">
          <a:off x="1906059" y="3597275"/>
          <a:ext cx="1748957" cy="550686"/>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Times"/>
            </a:defRPr>
          </a:lvl1pPr>
          <a:lvl2pPr marL="457200" indent="0">
            <a:defRPr sz="1100">
              <a:latin typeface="Times"/>
            </a:defRPr>
          </a:lvl2pPr>
          <a:lvl3pPr marL="914400" indent="0">
            <a:defRPr sz="1100">
              <a:latin typeface="Times"/>
            </a:defRPr>
          </a:lvl3pPr>
          <a:lvl4pPr marL="1371600" indent="0">
            <a:defRPr sz="1100">
              <a:latin typeface="Times"/>
            </a:defRPr>
          </a:lvl4pPr>
          <a:lvl5pPr marL="1828800" indent="0">
            <a:defRPr sz="1100">
              <a:latin typeface="Times"/>
            </a:defRPr>
          </a:lvl5pPr>
          <a:lvl6pPr marL="2286000" indent="0">
            <a:defRPr sz="1100">
              <a:latin typeface="Times"/>
            </a:defRPr>
          </a:lvl6pPr>
          <a:lvl7pPr marL="2743200" indent="0">
            <a:defRPr sz="1100">
              <a:latin typeface="Times"/>
            </a:defRPr>
          </a:lvl7pPr>
          <a:lvl8pPr marL="3200400" indent="0">
            <a:defRPr sz="1100">
              <a:latin typeface="Times"/>
            </a:defRPr>
          </a:lvl8pPr>
          <a:lvl9pPr marL="3657600" indent="0">
            <a:defRPr sz="1100">
              <a:latin typeface="Times"/>
            </a:defRPr>
          </a:lvl9pPr>
        </a:lstStyle>
        <a:p xmlns:a="http://schemas.openxmlformats.org/drawingml/2006/main">
          <a:r>
            <a:rPr lang="en-US" sz="1400" b="1" dirty="0">
              <a:latin typeface="Arial" pitchFamily="34" charset="0"/>
              <a:cs typeface="Arial" pitchFamily="34" charset="0"/>
            </a:rPr>
            <a:t>Current Trend of 0.87% per year</a:t>
          </a:r>
        </a:p>
      </cdr:txBody>
    </cdr:sp>
  </cdr:relSizeAnchor>
  <cdr:relSizeAnchor xmlns:cdr="http://schemas.openxmlformats.org/drawingml/2006/chartDrawing">
    <cdr:from>
      <cdr:x>0.13146</cdr:x>
      <cdr:y>0.16315</cdr:y>
    </cdr:from>
    <cdr:to>
      <cdr:x>0.37557</cdr:x>
      <cdr:y>0.29551</cdr:y>
    </cdr:to>
    <cdr:sp macro="" textlink="">
      <cdr:nvSpPr>
        <cdr:cNvPr id="7" name="TextBox 1"/>
        <cdr:cNvSpPr txBox="1"/>
      </cdr:nvSpPr>
      <cdr:spPr>
        <a:xfrm xmlns:a="http://schemas.openxmlformats.org/drawingml/2006/main">
          <a:off x="941916" y="850547"/>
          <a:ext cx="1748985" cy="690063"/>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latin typeface="Arial" pitchFamily="34" charset="0"/>
              <a:cs typeface="Arial" pitchFamily="34" charset="0"/>
            </a:rPr>
            <a:t>Accelerated Trend of 3.0% per year</a:t>
          </a:r>
        </a:p>
      </cdr:txBody>
    </cdr:sp>
  </cdr:relSizeAnchor>
  <cdr:relSizeAnchor xmlns:cdr="http://schemas.openxmlformats.org/drawingml/2006/chartDrawing">
    <cdr:from>
      <cdr:x>0.69424</cdr:x>
      <cdr:y>0.35865</cdr:y>
    </cdr:from>
    <cdr:to>
      <cdr:x>0.93648</cdr:x>
      <cdr:y>0.47097</cdr:y>
    </cdr:to>
    <cdr:sp macro="" textlink="">
      <cdr:nvSpPr>
        <cdr:cNvPr id="8" name="TextBox 1"/>
        <cdr:cNvSpPr txBox="1"/>
      </cdr:nvSpPr>
      <cdr:spPr>
        <a:xfrm xmlns:a="http://schemas.openxmlformats.org/drawingml/2006/main">
          <a:off x="4974167" y="1869752"/>
          <a:ext cx="1735668" cy="585580"/>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Arial" pitchFamily="34" charset="0"/>
              <a:cs typeface="Arial" pitchFamily="34" charset="0"/>
            </a:rPr>
            <a:t>Accelerated Trend of 2.0% per year</a:t>
          </a:r>
        </a:p>
      </cdr:txBody>
    </cdr:sp>
  </cdr:relSizeAnchor>
  <cdr:relSizeAnchor xmlns:cdr="http://schemas.openxmlformats.org/drawingml/2006/chartDrawing">
    <cdr:from>
      <cdr:x>0.53191</cdr:x>
      <cdr:y>0.22229</cdr:y>
    </cdr:from>
    <cdr:to>
      <cdr:x>0.69424</cdr:x>
      <cdr:y>0.41413</cdr:y>
    </cdr:to>
    <cdr:sp macro="" textlink="">
      <cdr:nvSpPr>
        <cdr:cNvPr id="10" name="Straight Arrow Connector 9"/>
        <cdr:cNvSpPr/>
      </cdr:nvSpPr>
      <cdr:spPr>
        <a:xfrm xmlns:a="http://schemas.openxmlformats.org/drawingml/2006/main" rot="10800000">
          <a:off x="3811058" y="1158875"/>
          <a:ext cx="1163113" cy="100013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0.28097</cdr:x>
      <cdr:y>0.2975</cdr:y>
    </cdr:from>
    <cdr:to>
      <cdr:x>0.38552</cdr:x>
      <cdr:y>0.36744</cdr:y>
    </cdr:to>
    <cdr:sp macro="" textlink="">
      <cdr:nvSpPr>
        <cdr:cNvPr id="11" name="Straight Arrow Connector 10"/>
        <cdr:cNvSpPr/>
      </cdr:nvSpPr>
      <cdr:spPr>
        <a:xfrm xmlns:a="http://schemas.openxmlformats.org/drawingml/2006/main" rot="10800000" flipH="1" flipV="1">
          <a:off x="2013120" y="1550955"/>
          <a:ext cx="749130" cy="364626"/>
        </a:xfrm>
        <a:prstGeom xmlns:a="http://schemas.openxmlformats.org/drawingml/2006/main" prst="straightConnector1">
          <a:avLst/>
        </a:prstGeom>
        <a:noFill xmlns:a="http://schemas.openxmlformats.org/drawingml/2006/main"/>
        <a:ln xmlns:a="http://schemas.openxmlformats.org/drawingml/2006/main" w="25400" cap="flat" cmpd="sng" algn="ctr">
          <a:solidFill>
            <a:sysClr val="windowText" lastClr="000000"/>
          </a:solidFill>
          <a:prstDash val="solid"/>
          <a:tailEnd type="arrow"/>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0.35111</cdr:x>
      <cdr:y>0.57308</cdr:y>
    </cdr:from>
    <cdr:to>
      <cdr:x>0.40325</cdr:x>
      <cdr:y>0.69712</cdr:y>
    </cdr:to>
    <cdr:sp macro="" textlink="">
      <cdr:nvSpPr>
        <cdr:cNvPr id="12" name="Straight Arrow Connector 11"/>
        <cdr:cNvSpPr/>
      </cdr:nvSpPr>
      <cdr:spPr>
        <a:xfrm xmlns:a="http://schemas.openxmlformats.org/drawingml/2006/main" rot="10800000">
          <a:off x="2515659" y="2987675"/>
          <a:ext cx="373572" cy="64663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0.94194</cdr:y>
    </cdr:from>
    <cdr:to>
      <cdr:x>0.31905</cdr:x>
      <cdr:y>0.99675</cdr:y>
    </cdr:to>
    <cdr:sp macro="" textlink="">
      <cdr:nvSpPr>
        <cdr:cNvPr id="13" name="TextBox 1"/>
        <cdr:cNvSpPr txBox="1"/>
      </cdr:nvSpPr>
      <cdr:spPr>
        <a:xfrm xmlns:a="http://schemas.openxmlformats.org/drawingml/2006/main">
          <a:off x="0" y="4910667"/>
          <a:ext cx="2286000" cy="285748"/>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0" dirty="0">
              <a:latin typeface="Arial" pitchFamily="34" charset="0"/>
              <a:cs typeface="Arial" pitchFamily="34" charset="0"/>
            </a:rPr>
            <a:t>Source: Joint</a:t>
          </a:r>
          <a:r>
            <a:rPr lang="en-US" sz="1100" b="0" baseline="0" dirty="0">
              <a:latin typeface="Arial" pitchFamily="34" charset="0"/>
              <a:cs typeface="Arial" pitchFamily="34" charset="0"/>
            </a:rPr>
            <a:t> Monitoring Program</a:t>
          </a:r>
          <a:endParaRPr lang="en-US" sz="1100" b="0" dirty="0">
            <a:latin typeface="Arial" pitchFamily="34" charset="0"/>
            <a:cs typeface="Arial" pitchFamily="34" charset="0"/>
          </a:endParaRPr>
        </a:p>
      </cdr:txBody>
    </cdr:sp>
  </cdr:relSizeAnchor>
  <cdr:relSizeAnchor xmlns:cdr="http://schemas.openxmlformats.org/drawingml/2006/chartDrawing">
    <cdr:from>
      <cdr:x>0.91477</cdr:x>
      <cdr:y>0.10536</cdr:y>
    </cdr:from>
    <cdr:to>
      <cdr:x>0.97843</cdr:x>
      <cdr:y>0.14921</cdr:y>
    </cdr:to>
    <cdr:sp macro="" textlink="">
      <cdr:nvSpPr>
        <cdr:cNvPr id="14" name="TextBox 13"/>
        <cdr:cNvSpPr txBox="1"/>
      </cdr:nvSpPr>
      <cdr:spPr>
        <a:xfrm xmlns:a="http://schemas.openxmlformats.org/drawingml/2006/main">
          <a:off x="6554259" y="549275"/>
          <a:ext cx="456142" cy="2286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100" dirty="0" smtClean="0"/>
            <a:t>2080</a:t>
          </a:r>
          <a:endParaRPr lang="en-US" sz="1100" dirty="0"/>
        </a:p>
      </cdr:txBody>
    </cdr:sp>
  </cdr:relSizeAnchor>
  <cdr:relSizeAnchor xmlns:cdr="http://schemas.openxmlformats.org/drawingml/2006/chartDrawing">
    <cdr:from>
      <cdr:x>0.41492</cdr:x>
      <cdr:y>0.09074</cdr:y>
    </cdr:from>
    <cdr:to>
      <cdr:x>0.48365</cdr:x>
      <cdr:y>0.14388</cdr:y>
    </cdr:to>
    <cdr:sp macro="" textlink="">
      <cdr:nvSpPr>
        <cdr:cNvPr id="15" name="TextBox 5"/>
        <cdr:cNvSpPr txBox="1"/>
      </cdr:nvSpPr>
      <cdr:spPr>
        <a:xfrm xmlns:a="http://schemas.openxmlformats.org/drawingml/2006/main">
          <a:off x="2972859" y="473075"/>
          <a:ext cx="492443" cy="27699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Times" charset="0"/>
            </a:defRPr>
          </a:lvl1pPr>
          <a:lvl2pPr marL="457200" algn="l" rtl="0" eaLnBrk="0" fontAlgn="base" hangingPunct="0">
            <a:spcBef>
              <a:spcPct val="0"/>
            </a:spcBef>
            <a:spcAft>
              <a:spcPct val="0"/>
            </a:spcAft>
            <a:defRPr sz="2400" kern="1200">
              <a:solidFill>
                <a:srgbClr val="000000"/>
              </a:solidFill>
              <a:latin typeface="Times" charset="0"/>
            </a:defRPr>
          </a:lvl2pPr>
          <a:lvl3pPr marL="914400" algn="l" rtl="0" eaLnBrk="0" fontAlgn="base" hangingPunct="0">
            <a:spcBef>
              <a:spcPct val="0"/>
            </a:spcBef>
            <a:spcAft>
              <a:spcPct val="0"/>
            </a:spcAft>
            <a:defRPr sz="2400" kern="1200">
              <a:solidFill>
                <a:srgbClr val="000000"/>
              </a:solidFill>
              <a:latin typeface="Times" charset="0"/>
            </a:defRPr>
          </a:lvl3pPr>
          <a:lvl4pPr marL="1371600" algn="l" rtl="0" eaLnBrk="0" fontAlgn="base" hangingPunct="0">
            <a:spcBef>
              <a:spcPct val="0"/>
            </a:spcBef>
            <a:spcAft>
              <a:spcPct val="0"/>
            </a:spcAft>
            <a:defRPr sz="2400" kern="1200">
              <a:solidFill>
                <a:srgbClr val="000000"/>
              </a:solidFill>
              <a:latin typeface="Times" charset="0"/>
            </a:defRPr>
          </a:lvl4pPr>
          <a:lvl5pPr marL="1828800" algn="l" rtl="0" eaLnBrk="0" fontAlgn="base" hangingPunct="0">
            <a:spcBef>
              <a:spcPct val="0"/>
            </a:spcBef>
            <a:spcAft>
              <a:spcPct val="0"/>
            </a:spcAft>
            <a:defRPr sz="2400" kern="1200">
              <a:solidFill>
                <a:srgbClr val="000000"/>
              </a:solidFill>
              <a:latin typeface="Times" charset="0"/>
            </a:defRPr>
          </a:lvl5pPr>
          <a:lvl6pPr marL="2286000" algn="l" defTabSz="457200" rtl="0" eaLnBrk="1" latinLnBrk="0" hangingPunct="1">
            <a:defRPr sz="2400" kern="1200">
              <a:solidFill>
                <a:srgbClr val="000000"/>
              </a:solidFill>
              <a:latin typeface="Times" charset="0"/>
            </a:defRPr>
          </a:lvl6pPr>
          <a:lvl7pPr marL="2743200" algn="l" defTabSz="457200" rtl="0" eaLnBrk="1" latinLnBrk="0" hangingPunct="1">
            <a:defRPr sz="2400" kern="1200">
              <a:solidFill>
                <a:srgbClr val="000000"/>
              </a:solidFill>
              <a:latin typeface="Times" charset="0"/>
            </a:defRPr>
          </a:lvl7pPr>
          <a:lvl8pPr marL="3200400" algn="l" defTabSz="457200" rtl="0" eaLnBrk="1" latinLnBrk="0" hangingPunct="1">
            <a:defRPr sz="2400" kern="1200">
              <a:solidFill>
                <a:srgbClr val="000000"/>
              </a:solidFill>
              <a:latin typeface="Times" charset="0"/>
            </a:defRPr>
          </a:lvl8pPr>
          <a:lvl9pPr marL="3657600" algn="l" defTabSz="457200" rtl="0" eaLnBrk="1" latinLnBrk="0" hangingPunct="1">
            <a:defRPr sz="2400" kern="1200">
              <a:solidFill>
                <a:srgbClr val="000000"/>
              </a:solidFill>
              <a:latin typeface="Times" charset="0"/>
            </a:defRPr>
          </a:lvl9pPr>
        </a:lstStyle>
        <a:p xmlns:a="http://schemas.openxmlformats.org/drawingml/2006/main">
          <a:r>
            <a:rPr lang="en-US" sz="1200" dirty="0" smtClean="0"/>
            <a:t>2030</a:t>
          </a:r>
          <a:endParaRPr lang="en-US" sz="1200" dirty="0"/>
        </a:p>
      </cdr:txBody>
    </cdr:sp>
  </cdr:relSizeAnchor>
  <cdr:relSizeAnchor xmlns:cdr="http://schemas.openxmlformats.org/drawingml/2006/chartDrawing">
    <cdr:from>
      <cdr:x>0.56381</cdr:x>
      <cdr:y>0.45615</cdr:y>
    </cdr:from>
    <cdr:to>
      <cdr:x>0.69307</cdr:x>
      <cdr:y>0.53731</cdr:y>
    </cdr:to>
    <cdr:sp macro="" textlink="">
      <cdr:nvSpPr>
        <cdr:cNvPr id="16" name="TextBox 15"/>
        <cdr:cNvSpPr txBox="1"/>
      </cdr:nvSpPr>
      <cdr:spPr>
        <a:xfrm xmlns:a="http://schemas.openxmlformats.org/drawingml/2006/main">
          <a:off x="4339194" y="2328828"/>
          <a:ext cx="994806" cy="414372"/>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200" dirty="0" smtClean="0"/>
            <a:t>MDG Target</a:t>
          </a:r>
        </a:p>
        <a:p xmlns:a="http://schemas.openxmlformats.org/drawingml/2006/main">
          <a:endParaRPr lang="en-US" sz="1200" dirty="0" smtClean="0"/>
        </a:p>
        <a:p xmlns:a="http://schemas.openxmlformats.org/drawingml/2006/main">
          <a:endParaRPr lang="en-US" sz="1200" dirty="0"/>
        </a:p>
      </cdr:txBody>
    </cdr:sp>
  </cdr:relSizeAnchor>
  <cdr:relSizeAnchor xmlns:cdr="http://schemas.openxmlformats.org/drawingml/2006/chartDrawing">
    <cdr:from>
      <cdr:x>0.51485</cdr:x>
      <cdr:y>0.44719</cdr:y>
    </cdr:from>
    <cdr:to>
      <cdr:x>0.58508</cdr:x>
      <cdr:y>0.45615</cdr:y>
    </cdr:to>
    <cdr:sp macro="" textlink="">
      <cdr:nvSpPr>
        <cdr:cNvPr id="18" name="Straight Arrow Connector 17"/>
        <cdr:cNvSpPr/>
      </cdr:nvSpPr>
      <cdr:spPr bwMode="auto">
        <a:xfrm xmlns:a="http://schemas.openxmlformats.org/drawingml/2006/main" flipH="1" flipV="1">
          <a:off x="3962399" y="2283108"/>
          <a:ext cx="540493" cy="45719"/>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029A1-A9D3-4765-AAF2-4EE1B24A4D22}" type="datetimeFigureOut">
              <a:rPr lang="en-US" smtClean="0"/>
              <a:t>3/17/2016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9C6CE-7118-4986-833E-6C6E8D49AB41}" type="slidenum">
              <a:rPr lang="en-US" smtClean="0"/>
              <a:t>‹#›</a:t>
            </a:fld>
            <a:endParaRPr lang="en-US"/>
          </a:p>
        </p:txBody>
      </p:sp>
    </p:spTree>
    <p:extLst>
      <p:ext uri="{BB962C8B-B14F-4D97-AF65-F5344CB8AC3E}">
        <p14:creationId xmlns:p14="http://schemas.microsoft.com/office/powerpoint/2010/main" val="310993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250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 are rules or governmental orders designed to control or govern behavior and often have the force of law. Regulations can cover a wide range of topics, including the practices of service providers, design standards, tariffs, discharge standards, environmental protection, and contracts. </a:t>
            </a:r>
          </a:p>
          <a:p>
            <a:r>
              <a:rPr lang="en-US" dirty="0" smtClean="0"/>
              <a:t>Accountability in the WASH sector is the democratic principle whereby elected officials and those in charge of providing access to water supply and sanitation services account for their actions and answer to those they serve</a:t>
            </a:r>
          </a:p>
          <a:p>
            <a:endParaRPr lang="en-US" dirty="0"/>
          </a:p>
        </p:txBody>
      </p:sp>
    </p:spTree>
    <p:extLst>
      <p:ext uri="{BB962C8B-B14F-4D97-AF65-F5344CB8AC3E}">
        <p14:creationId xmlns:p14="http://schemas.microsoft.com/office/powerpoint/2010/main" val="4223404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096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12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85BF989-5EA4-354C-88BC-97063FA84595}" type="slidenum">
              <a:rPr lang="en-US" smtClean="0"/>
              <a:pPr/>
              <a:t>15</a:t>
            </a:fld>
            <a:endParaRPr lang="en-US"/>
          </a:p>
        </p:txBody>
      </p:sp>
    </p:spTree>
    <p:extLst>
      <p:ext uri="{BB962C8B-B14F-4D97-AF65-F5344CB8AC3E}">
        <p14:creationId xmlns:p14="http://schemas.microsoft.com/office/powerpoint/2010/main" val="65543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997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Political leaders at various levels (national, state and local government) identify WASH as a </a:t>
            </a:r>
            <a:r>
              <a:rPr lang="en-US" sz="1200" u="sng" dirty="0" smtClean="0"/>
              <a:t>political</a:t>
            </a:r>
            <a:r>
              <a:rPr lang="en-US" sz="1200" dirty="0" smtClean="0"/>
              <a:t> priority and serve as champions. The higher the level of leadership, the stronger the impact of political will. </a:t>
            </a:r>
          </a:p>
          <a:p>
            <a:endParaRPr lang="en-US" dirty="0"/>
          </a:p>
        </p:txBody>
      </p:sp>
    </p:spTree>
    <p:extLst>
      <p:ext uri="{BB962C8B-B14F-4D97-AF65-F5344CB8AC3E}">
        <p14:creationId xmlns:p14="http://schemas.microsoft.com/office/powerpoint/2010/main" val="46183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05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dirty="0" smtClean="0"/>
              <a:t>Policy is the set of procedures, rules, and allocation mechanisms that provide the basis for programs and services. </a:t>
            </a:r>
          </a:p>
          <a:p>
            <a:pPr marL="285750" indent="-285750">
              <a:buFont typeface="Arial" panose="020B0604020202020204" pitchFamily="34" charset="0"/>
              <a:buChar char="•"/>
            </a:pPr>
            <a:r>
              <a:rPr lang="en-US" sz="2800" dirty="0" smtClean="0"/>
              <a:t>Policies set the priorities and often allocate resources for implementation. </a:t>
            </a:r>
          </a:p>
          <a:p>
            <a:pPr marL="285750" indent="-285750">
              <a:buFont typeface="Arial" panose="020B0604020202020204" pitchFamily="34" charset="0"/>
              <a:buChar char="•"/>
            </a:pPr>
            <a:r>
              <a:rPr lang="en-US" sz="2800" dirty="0" smtClean="0"/>
              <a:t>Policies are reflected in laws and regulations</a:t>
            </a:r>
          </a:p>
          <a:p>
            <a:pPr marL="285750" indent="-285750">
              <a:buFont typeface="Arial" panose="020B0604020202020204" pitchFamily="34" charset="0"/>
              <a:buChar char="•"/>
            </a:pPr>
            <a:r>
              <a:rPr lang="en-US" sz="2800" dirty="0" smtClean="0"/>
              <a:t> Policy enforced with clear accountabilities</a:t>
            </a:r>
          </a:p>
          <a:p>
            <a:pPr marL="285750" indent="-285750">
              <a:buFont typeface="Arial" panose="020B0604020202020204" pitchFamily="34" charset="0"/>
              <a:buChar char="•"/>
            </a:pPr>
            <a:r>
              <a:rPr lang="en-US" sz="2800" dirty="0" smtClean="0"/>
              <a:t>Policies/strategies must consider:</a:t>
            </a:r>
          </a:p>
          <a:p>
            <a:pPr marL="914400" lvl="1" indent="-457200">
              <a:buFont typeface="Wingdings" panose="05000000000000000000" pitchFamily="2" charset="2"/>
              <a:buChar char="ü"/>
            </a:pPr>
            <a:r>
              <a:rPr lang="en-US" sz="2800" dirty="0" smtClean="0"/>
              <a:t>All sub-sectors (urban, rural, drinking water and sanitation) </a:t>
            </a:r>
          </a:p>
          <a:p>
            <a:pPr marL="914400" lvl="1" indent="-457200">
              <a:buFont typeface="Wingdings" panose="05000000000000000000" pitchFamily="2" charset="2"/>
              <a:buChar char="ü"/>
            </a:pPr>
            <a:r>
              <a:rPr lang="en-US" sz="2800" dirty="0" smtClean="0"/>
              <a:t>National and subnational levels</a:t>
            </a:r>
          </a:p>
          <a:p>
            <a:endParaRPr lang="en-US" dirty="0"/>
          </a:p>
        </p:txBody>
      </p:sp>
    </p:spTree>
    <p:extLst>
      <p:ext uri="{BB962C8B-B14F-4D97-AF65-F5344CB8AC3E}">
        <p14:creationId xmlns:p14="http://schemas.microsoft.com/office/powerpoint/2010/main" val="267491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Institutional arrangements include the mechanisms for actors at all levels to coordinate their activities and establish partnerships between the public, private, and non-governmental organization (NGO) sectors, and between communities and local governments.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Legal and regulatory frameworks to underpin the desired targets and reinforce roles and allocation of resources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National lead institution identified for each subsector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 Coordination mechanisms are established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 Dedicated budget lines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 Clear operational structure and capacity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A variety of WASH service delivery arrangements involve civil society organizations, small service providers, transnational companies, different ministries and delegated branches of the government, local government and municipal companies, etc.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The models include provisions for targeting most vulnerable people  with standards for affordable services in place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The sector delivery models consider different options, including private sector participation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84954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Sector is able to attract different sources of funding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Existence of legal and institutional frameworks for financial transactions to take place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Public allocations to water and sanitation as % GDP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Existence of financing institutions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Expenditure Framework which matches government priorities with available resources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Realistic and transparent sector budget with identifiable funding streams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Availability and use of data on financing streams including the 3Ts (taxes, tariffs and transfers) and comparable, realistic estimates for all sector cost categories for sustainable service delivery.</a:t>
            </a:r>
          </a:p>
          <a:p>
            <a:endParaRPr lang="en-US" dirty="0"/>
          </a:p>
        </p:txBody>
      </p:sp>
    </p:spTree>
    <p:extLst>
      <p:ext uri="{BB962C8B-B14F-4D97-AF65-F5344CB8AC3E}">
        <p14:creationId xmlns:p14="http://schemas.microsoft.com/office/powerpoint/2010/main" val="139091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Planning is the process of thinking about and organizing the activities required to achieve a desired goal.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National plan owned by Government and endorsed by other stakeholders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Developing a shared vision and strategy for a WASH sector plan in a collaborative manner is the foundation for coordination and for creating motivation at all levels.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Time bound roadmap with resources (human and financial) in place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Strategic and risk-informed plan with clear targets, timeline and milestones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Traditional and community leaders represented and engaged in planning process</a:t>
            </a:r>
          </a:p>
          <a:p>
            <a:endParaRPr lang="en-US" dirty="0"/>
          </a:p>
        </p:txBody>
      </p:sp>
    </p:spTree>
    <p:extLst>
      <p:ext uri="{BB962C8B-B14F-4D97-AF65-F5344CB8AC3E}">
        <p14:creationId xmlns:p14="http://schemas.microsoft.com/office/powerpoint/2010/main" val="351626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Government led capacity development with overarching plan based on needs assessment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Public and private institutions at all levels must have the capacity to carry out their roles and responsibilities for </a:t>
            </a:r>
            <a:r>
              <a:rPr kumimoji="0" lang="en-US" sz="2400" b="0" i="0" u="sng" strike="noStrike" kern="1200" cap="none" spc="0" normalizeH="0" baseline="0" noProof="0" dirty="0" smtClean="0">
                <a:ln>
                  <a:noFill/>
                </a:ln>
                <a:solidFill>
                  <a:prstClr val="black"/>
                </a:solidFill>
                <a:effectLst/>
                <a:uLnTx/>
                <a:uFillTx/>
                <a:latin typeface="+mn-lt"/>
                <a:ea typeface="+mn-ea"/>
                <a:cs typeface="+mn-cs"/>
              </a:rPr>
              <a:t>effective WASH service delivery at scale</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Institutional capacity includes adequate human resources with the full range of skills required to carry out their functions, an “organizational home” within the institution that has the assigned responsibility, mastery of the agreed-upon program methodology, systems and procedures required for implementation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Ability to monitor program effectiveness and make continual adjustments.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Different institutional stakeholders/providers have own capacity development plan</a:t>
            </a:r>
          </a:p>
          <a:p>
            <a:endParaRPr lang="en-US" dirty="0"/>
          </a:p>
        </p:txBody>
      </p:sp>
    </p:spTree>
    <p:extLst>
      <p:ext uri="{BB962C8B-B14F-4D97-AF65-F5344CB8AC3E}">
        <p14:creationId xmlns:p14="http://schemas.microsoft.com/office/powerpoint/2010/main" val="374362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62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6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40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1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50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07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28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65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654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90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80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044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99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37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660FE6-35B0-4041-BA87-82E5C74BCD5B}"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CFFF51-BE8D-A643-B3C2-063EEE735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869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Here (Arial 30, Bold)</a:t>
            </a:r>
            <a:endParaRPr lang="en-US" dirty="0"/>
          </a:p>
        </p:txBody>
      </p:sp>
      <p:sp>
        <p:nvSpPr>
          <p:cNvPr id="8" name="Slide Number Placeholder 13"/>
          <p:cNvSpPr>
            <a:spLocks noGrp="1"/>
          </p:cNvSpPr>
          <p:nvPr>
            <p:ph type="sldNum" sz="quarter" idx="4"/>
          </p:nvPr>
        </p:nvSpPr>
        <p:spPr>
          <a:xfrm>
            <a:off x="304800" y="6297017"/>
            <a:ext cx="641267"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1F497D">
                    <a:lumMod val="65000"/>
                    <a:lumOff val="35000"/>
                  </a:srgbClr>
                </a:solidFill>
              </a:rPr>
              <a:pPr/>
              <a:t>‹#›</a:t>
            </a:fld>
            <a:endParaRPr lang="en-US" dirty="0">
              <a:solidFill>
                <a:srgbClr val="1F497D">
                  <a:lumMod val="65000"/>
                  <a:lumOff val="35000"/>
                </a:srgbClr>
              </a:solidFill>
            </a:endParaRPr>
          </a:p>
        </p:txBody>
      </p:sp>
      <p:sp>
        <p:nvSpPr>
          <p:cNvPr id="10" name="Content Placeholder 9"/>
          <p:cNvSpPr>
            <a:spLocks noGrp="1"/>
          </p:cNvSpPr>
          <p:nvPr>
            <p:ph sz="quarter" idx="12" hasCustomPrompt="1"/>
          </p:nvPr>
        </p:nvSpPr>
        <p:spPr>
          <a:xfrm>
            <a:off x="609600" y="1448564"/>
            <a:ext cx="10972800" cy="4560887"/>
          </a:xfrm>
        </p:spPr>
        <p:txBody>
          <a:bodyPr/>
          <a:lstStyle>
            <a:lvl1pPr marL="0" indent="0">
              <a:buNone/>
              <a:defRPr baseline="0"/>
            </a:lvl1pPr>
          </a:lstStyle>
          <a:p>
            <a:pPr lvl="0"/>
            <a:r>
              <a:rPr lang="en-US" dirty="0" smtClean="0"/>
              <a:t>Picture, Graph, etc.</a:t>
            </a:r>
            <a:endParaRPr lang="en-US" dirty="0"/>
          </a:p>
        </p:txBody>
      </p:sp>
    </p:spTree>
    <p:extLst>
      <p:ext uri="{BB962C8B-B14F-4D97-AF65-F5344CB8AC3E}">
        <p14:creationId xmlns:p14="http://schemas.microsoft.com/office/powerpoint/2010/main" val="38138932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1" name="Title 20"/>
          <p:cNvSpPr>
            <a:spLocks noGrp="1"/>
          </p:cNvSpPr>
          <p:nvPr>
            <p:ph type="title"/>
          </p:nvPr>
        </p:nvSpPr>
        <p:spPr>
          <a:xfrm>
            <a:off x="419947" y="305118"/>
            <a:ext cx="10972800" cy="1143000"/>
          </a:xfrm>
          <a:prstGeom prst="rect">
            <a:avLst/>
          </a:prstGeom>
        </p:spPr>
        <p:txBody>
          <a:bodyPr/>
          <a:lstStyle>
            <a:lvl1pPr algn="l">
              <a:defRPr sz="4400"/>
            </a:lvl1pPr>
          </a:lstStyle>
          <a:p>
            <a:r>
              <a:rPr lang="en-US" smtClean="0"/>
              <a:t>Click to edit Master title style</a:t>
            </a:r>
            <a:endParaRPr lang="en-GB" dirty="0"/>
          </a:p>
        </p:txBody>
      </p:sp>
    </p:spTree>
    <p:extLst>
      <p:ext uri="{BB962C8B-B14F-4D97-AF65-F5344CB8AC3E}">
        <p14:creationId xmlns:p14="http://schemas.microsoft.com/office/powerpoint/2010/main" val="1997154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Chart or Picture">
    <p:spTree>
      <p:nvGrpSpPr>
        <p:cNvPr id="1" name=""/>
        <p:cNvGrpSpPr/>
        <p:nvPr/>
      </p:nvGrpSpPr>
      <p:grpSpPr>
        <a:xfrm>
          <a:off x="0" y="0"/>
          <a:ext cx="0" cy="0"/>
          <a:chOff x="0" y="0"/>
          <a:chExt cx="0" cy="0"/>
        </a:xfrm>
      </p:grpSpPr>
      <p:sp>
        <p:nvSpPr>
          <p:cNvPr id="7" name="Title 1"/>
          <p:cNvSpPr>
            <a:spLocks noGrp="1"/>
          </p:cNvSpPr>
          <p:nvPr>
            <p:ph type="title"/>
          </p:nvPr>
        </p:nvSpPr>
        <p:spPr>
          <a:xfrm>
            <a:off x="0" y="57150"/>
            <a:ext cx="100584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9" name="Chart Placeholder 8"/>
          <p:cNvSpPr>
            <a:spLocks noGrp="1"/>
          </p:cNvSpPr>
          <p:nvPr>
            <p:ph type="chart" sz="quarter" idx="10" hasCustomPrompt="1"/>
          </p:nvPr>
        </p:nvSpPr>
        <p:spPr>
          <a:xfrm>
            <a:off x="457200" y="1600200"/>
            <a:ext cx="5384800" cy="4343400"/>
          </a:xfrm>
          <a:prstGeom prst="rect">
            <a:avLst/>
          </a:prstGeom>
        </p:spPr>
        <p:txBody>
          <a:bodyPr/>
          <a:lstStyle>
            <a:lvl1pPr algn="ctr">
              <a:defRPr sz="2500" i="1"/>
            </a:lvl1pPr>
          </a:lstStyle>
          <a:p>
            <a:r>
              <a:rPr lang="en-US" dirty="0" smtClean="0"/>
              <a:t>Insert pictures and charts here</a:t>
            </a:r>
            <a:endParaRPr lang="en-US" dirty="0"/>
          </a:p>
        </p:txBody>
      </p:sp>
      <p:sp>
        <p:nvSpPr>
          <p:cNvPr id="11" name="Text Placeholder 10"/>
          <p:cNvSpPr>
            <a:spLocks noGrp="1"/>
          </p:cNvSpPr>
          <p:nvPr>
            <p:ph type="body" sz="quarter" idx="11"/>
          </p:nvPr>
        </p:nvSpPr>
        <p:spPr>
          <a:xfrm>
            <a:off x="6146800" y="1590675"/>
            <a:ext cx="5486400" cy="4343400"/>
          </a:xfrm>
          <a:prstGeom prst="rect">
            <a:avLst/>
          </a:prstGeom>
        </p:spPr>
        <p:txBody>
          <a:bodyPr/>
          <a:lstStyle>
            <a:lvl1pPr marL="228600" indent="-228600">
              <a:buFont typeface="Wingdings" pitchFamily="2" charset="2"/>
              <a:buChar char="§"/>
              <a:defRPr sz="2200">
                <a:solidFill>
                  <a:schemeClr val="tx1"/>
                </a:solidFill>
              </a:defRPr>
            </a:lvl1pPr>
            <a:lvl2pPr marL="514350" indent="-228600">
              <a:buFont typeface="Wingdings" pitchFamily="2" charset="2"/>
              <a:buChar char="§"/>
              <a:defRPr sz="19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7071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SP Title Slide">
    <p:spTree>
      <p:nvGrpSpPr>
        <p:cNvPr id="1" name=""/>
        <p:cNvGrpSpPr/>
        <p:nvPr/>
      </p:nvGrpSpPr>
      <p:grpSpPr>
        <a:xfrm>
          <a:off x="0" y="0"/>
          <a:ext cx="0" cy="0"/>
          <a:chOff x="0" y="0"/>
          <a:chExt cx="0" cy="0"/>
        </a:xfrm>
      </p:grpSpPr>
      <p:pic>
        <p:nvPicPr>
          <p:cNvPr id="7" name="Picture 6" descr="WSP_PPTbackgrounsREV_Part1.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12192000" cy="6858000"/>
          </a:xfrm>
          <a:prstGeom prst="rect">
            <a:avLst/>
          </a:prstGeom>
        </p:spPr>
      </p:pic>
      <p:sp>
        <p:nvSpPr>
          <p:cNvPr id="13" name="Text Placeholder 12"/>
          <p:cNvSpPr>
            <a:spLocks noGrp="1"/>
          </p:cNvSpPr>
          <p:nvPr>
            <p:ph type="body" sz="quarter" idx="10" hasCustomPrompt="1"/>
          </p:nvPr>
        </p:nvSpPr>
        <p:spPr>
          <a:xfrm>
            <a:off x="0" y="3657600"/>
            <a:ext cx="12192000" cy="609600"/>
          </a:xfrm>
          <a:prstGeom prst="rect">
            <a:avLst/>
          </a:prstGeom>
        </p:spPr>
        <p:txBody>
          <a:bodyPr vert="horz" anchor="ctr"/>
          <a:lstStyle>
            <a:lvl1pPr algn="ctr">
              <a:buFontTx/>
              <a:buNone/>
              <a:defRPr>
                <a:ln>
                  <a:noFill/>
                </a:ln>
                <a:solidFill>
                  <a:srgbClr val="334C3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Main Title</a:t>
            </a:r>
          </a:p>
        </p:txBody>
      </p:sp>
      <p:sp>
        <p:nvSpPr>
          <p:cNvPr id="21" name="Text Placeholder 20"/>
          <p:cNvSpPr>
            <a:spLocks noGrp="1"/>
          </p:cNvSpPr>
          <p:nvPr>
            <p:ph type="body" sz="quarter" idx="11" hasCustomPrompt="1"/>
          </p:nvPr>
        </p:nvSpPr>
        <p:spPr>
          <a:xfrm>
            <a:off x="0" y="4305300"/>
            <a:ext cx="12192000" cy="457200"/>
          </a:xfrm>
          <a:prstGeom prst="rect">
            <a:avLst/>
          </a:prstGeom>
        </p:spPr>
        <p:txBody>
          <a:bodyPr vert="horz" anchor="ctr"/>
          <a:lstStyle>
            <a:lvl1pPr algn="ctr">
              <a:buFontTx/>
              <a:buNone/>
              <a:defRPr sz="2000" baseline="0">
                <a:solidFill>
                  <a:srgbClr val="334C39"/>
                </a:solidFill>
                <a:latin typeface="Arial"/>
                <a:cs typeface="Arial"/>
              </a:defRPr>
            </a:lvl1pPr>
          </a:lstStyle>
          <a:p>
            <a:pPr lvl="0"/>
            <a:r>
              <a:rPr lang="en-US" dirty="0" smtClean="0"/>
              <a:t>Click to add subtitle</a:t>
            </a:r>
            <a:endParaRPr lang="en-US" dirty="0"/>
          </a:p>
        </p:txBody>
      </p:sp>
      <p:sp>
        <p:nvSpPr>
          <p:cNvPr id="5" name="Text Placeholder 20"/>
          <p:cNvSpPr>
            <a:spLocks noGrp="1"/>
          </p:cNvSpPr>
          <p:nvPr>
            <p:ph type="body" sz="quarter" idx="12" hasCustomPrompt="1"/>
          </p:nvPr>
        </p:nvSpPr>
        <p:spPr>
          <a:xfrm>
            <a:off x="0" y="5181600"/>
            <a:ext cx="12192000" cy="609600"/>
          </a:xfrm>
          <a:prstGeom prst="rect">
            <a:avLst/>
          </a:prstGeom>
        </p:spPr>
        <p:txBody>
          <a:bodyPr vert="horz"/>
          <a:lstStyle>
            <a:lvl1pPr algn="ctr">
              <a:buFontTx/>
              <a:buNone/>
              <a:defRPr sz="1800" baseline="0">
                <a:solidFill>
                  <a:srgbClr val="334C39"/>
                </a:solidFill>
                <a:latin typeface="Arial"/>
                <a:cs typeface="Arial"/>
              </a:defRPr>
            </a:lvl1pPr>
          </a:lstStyle>
          <a:p>
            <a:pPr lvl="0"/>
            <a:r>
              <a:rPr lang="en-US" dirty="0" smtClean="0"/>
              <a:t>Click to add name and date </a:t>
            </a:r>
          </a:p>
        </p:txBody>
      </p:sp>
    </p:spTree>
    <p:extLst>
      <p:ext uri="{BB962C8B-B14F-4D97-AF65-F5344CB8AC3E}">
        <p14:creationId xmlns:p14="http://schemas.microsoft.com/office/powerpoint/2010/main" val="3426024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100584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8000" y="1524000"/>
            <a:ext cx="11074400" cy="4572000"/>
          </a:xfrm>
          <a:prstGeom prst="rect">
            <a:avLst/>
          </a:prstGeom>
        </p:spPr>
        <p:txBody>
          <a:bodyPr/>
          <a:lstStyle>
            <a:lvl1pPr marL="342900" indent="-342900">
              <a:buClrTx/>
              <a:buFont typeface="Wingdings" pitchFamily="2" charset="2"/>
              <a:buChar char="§"/>
              <a:defRPr sz="2600">
                <a:solidFill>
                  <a:schemeClr val="tx1"/>
                </a:solidFill>
              </a:defRPr>
            </a:lvl1pPr>
            <a:lvl2pPr>
              <a:buClrTx/>
              <a:buSzPct val="85000"/>
              <a:buFont typeface="Wingdings" pitchFamily="2" charset="2"/>
              <a:buChar char="§"/>
              <a:defRPr sz="2200">
                <a:solidFill>
                  <a:schemeClr val="tx1"/>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0129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or Picture">
    <p:spTree>
      <p:nvGrpSpPr>
        <p:cNvPr id="1" name=""/>
        <p:cNvGrpSpPr/>
        <p:nvPr/>
      </p:nvGrpSpPr>
      <p:grpSpPr>
        <a:xfrm>
          <a:off x="0" y="0"/>
          <a:ext cx="0" cy="0"/>
          <a:chOff x="0" y="0"/>
          <a:chExt cx="0" cy="0"/>
        </a:xfrm>
      </p:grpSpPr>
      <p:sp>
        <p:nvSpPr>
          <p:cNvPr id="7" name="Title 1"/>
          <p:cNvSpPr>
            <a:spLocks noGrp="1"/>
          </p:cNvSpPr>
          <p:nvPr>
            <p:ph type="title"/>
          </p:nvPr>
        </p:nvSpPr>
        <p:spPr>
          <a:xfrm>
            <a:off x="0" y="57150"/>
            <a:ext cx="10058400" cy="1143000"/>
          </a:xfrm>
          <a:prstGeom prst="rect">
            <a:avLst/>
          </a:prstGeom>
        </p:spPr>
        <p:txBody>
          <a:bodyPr anchor="ctr"/>
          <a:lstStyle>
            <a:lvl1pPr algn="l">
              <a:defRPr sz="3000">
                <a:solidFill>
                  <a:srgbClr val="51A04D"/>
                </a:solidFill>
              </a:defRPr>
            </a:lvl1pPr>
          </a:lstStyle>
          <a:p>
            <a:r>
              <a:rPr lang="en-US" dirty="0" smtClean="0"/>
              <a:t>Click to edit Master title style</a:t>
            </a:r>
            <a:endParaRPr lang="en-US" dirty="0"/>
          </a:p>
        </p:txBody>
      </p:sp>
      <p:sp>
        <p:nvSpPr>
          <p:cNvPr id="9" name="Chart Placeholder 8"/>
          <p:cNvSpPr>
            <a:spLocks noGrp="1"/>
          </p:cNvSpPr>
          <p:nvPr>
            <p:ph type="chart" sz="quarter" idx="10" hasCustomPrompt="1"/>
          </p:nvPr>
        </p:nvSpPr>
        <p:spPr>
          <a:xfrm>
            <a:off x="457200" y="1600200"/>
            <a:ext cx="5384800" cy="4343400"/>
          </a:xfrm>
          <a:prstGeom prst="rect">
            <a:avLst/>
          </a:prstGeom>
        </p:spPr>
        <p:txBody>
          <a:bodyPr/>
          <a:lstStyle>
            <a:lvl1pPr algn="ctr">
              <a:defRPr sz="2500" i="1"/>
            </a:lvl1pPr>
          </a:lstStyle>
          <a:p>
            <a:r>
              <a:rPr lang="en-US" dirty="0" smtClean="0"/>
              <a:t>Insert pictures and charts here</a:t>
            </a:r>
            <a:endParaRPr lang="en-US" dirty="0"/>
          </a:p>
        </p:txBody>
      </p:sp>
      <p:sp>
        <p:nvSpPr>
          <p:cNvPr id="11" name="Text Placeholder 10"/>
          <p:cNvSpPr>
            <a:spLocks noGrp="1"/>
          </p:cNvSpPr>
          <p:nvPr>
            <p:ph type="body" sz="quarter" idx="11"/>
          </p:nvPr>
        </p:nvSpPr>
        <p:spPr>
          <a:xfrm>
            <a:off x="6146800" y="1590675"/>
            <a:ext cx="5486400" cy="4343400"/>
          </a:xfrm>
          <a:prstGeom prst="rect">
            <a:avLst/>
          </a:prstGeom>
        </p:spPr>
        <p:txBody>
          <a:bodyPr/>
          <a:lstStyle>
            <a:lvl1pPr marL="228600" indent="-228600">
              <a:buFont typeface="Wingdings" pitchFamily="2" charset="2"/>
              <a:buChar char="§"/>
              <a:defRPr sz="2200">
                <a:solidFill>
                  <a:schemeClr val="tx1"/>
                </a:solidFill>
              </a:defRPr>
            </a:lvl1pPr>
            <a:lvl2pPr marL="514350" indent="-228600">
              <a:buFont typeface="Wingdings" pitchFamily="2" charset="2"/>
              <a:buChar char="§"/>
              <a:defRPr sz="19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66275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pic>
        <p:nvPicPr>
          <p:cNvPr id="8" name="Picture 7" descr="PPTbackgrounds1.pdf"/>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74535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23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descr="WSP_PPTbackgrounsREV_Part2.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12192000" cy="6858000"/>
          </a:xfrm>
          <a:prstGeom prst="rect">
            <a:avLst/>
          </a:prstGeom>
        </p:spPr>
      </p:pic>
    </p:spTree>
    <p:extLst>
      <p:ext uri="{BB962C8B-B14F-4D97-AF65-F5344CB8AC3E}">
        <p14:creationId xmlns:p14="http://schemas.microsoft.com/office/powerpoint/2010/main" val="2108571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defRPr/>
            </a:pPr>
            <a:fld id="{A960BA5C-755E-4D99-ABE2-0D2D38C80ED8}" type="slidenum">
              <a:rPr lang="en-US" sz="2400">
                <a:solidFill>
                  <a:srgbClr val="000000"/>
                </a:solidFill>
              </a:rPr>
              <a:pPr eaLnBrk="0" fontAlgn="base" hangingPunct="0">
                <a:spcBef>
                  <a:spcPct val="0"/>
                </a:spcBef>
                <a:spcAft>
                  <a:spcPct val="0"/>
                </a:spcAft>
                <a:defRPr/>
              </a:pPr>
              <a:t>‹#›</a:t>
            </a:fld>
            <a:endParaRPr lang="en-US" sz="2400">
              <a:solidFill>
                <a:srgbClr val="000000"/>
              </a:solidFill>
            </a:endParaRPr>
          </a:p>
        </p:txBody>
      </p:sp>
    </p:spTree>
    <p:extLst>
      <p:ext uri="{BB962C8B-B14F-4D97-AF65-F5344CB8AC3E}">
        <p14:creationId xmlns:p14="http://schemas.microsoft.com/office/powerpoint/2010/main" val="163433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1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9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46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09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3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96FA1-ED4E-4170-95FA-9ACE14F514C4}" type="datetimeFigureOut">
              <a:rPr lang="en-US" smtClean="0">
                <a:solidFill>
                  <a:prstClr val="black">
                    <a:tint val="75000"/>
                  </a:prstClr>
                </a:solidFill>
              </a:rPr>
              <a:pPr/>
              <a:t>3/17/2016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B6FC8B-6FFB-40DC-A3B8-2C0A26717F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55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2.png"/><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6FA1-ED4E-4170-95FA-9ACE14F514C4}" type="datetimeFigureOut">
              <a:rPr lang="en-US" smtClean="0">
                <a:solidFill>
                  <a:prstClr val="black">
                    <a:tint val="75000"/>
                  </a:prstClr>
                </a:solidFill>
                <a:cs typeface="Arial"/>
                <a:sym typeface="Arial"/>
              </a:rPr>
              <a:pPr/>
              <a:t>3/17/2016</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6FC8B-6FFB-40DC-A3B8-2C0A26717F0A}"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0108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C660FE6-35B0-4041-BA87-82E5C74BCD5B}" type="datetimeFigureOut">
              <a:rPr lang="en-US" smtClean="0">
                <a:solidFill>
                  <a:prstClr val="black">
                    <a:tint val="75000"/>
                  </a:prstClr>
                </a:solidFill>
              </a:rPr>
              <a:pPr defTabSz="457200"/>
              <a:t>3/17/2016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CFFF51-BE8D-A643-B3C2-063EEE7356F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86032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0" y="6375400"/>
            <a:ext cx="12192000" cy="482600"/>
          </a:xfrm>
          <a:prstGeom prst="rect">
            <a:avLst/>
          </a:prstGeom>
        </p:spPr>
      </p:pic>
      <p:pic>
        <p:nvPicPr>
          <p:cNvPr id="5" name="Picture 3" descr="WSP-Signature_CMYK.jpg                                         0063A07CMacintosh HD                   C2DA7588:"/>
          <p:cNvPicPr>
            <a:picLocks noChangeAspect="1" noChangeArrowheads="1"/>
          </p:cNvPicPr>
          <p:nvPr userDrawn="1"/>
        </p:nvPicPr>
        <p:blipFill>
          <a:blip r:embed="rId11"/>
          <a:srcRect/>
          <a:stretch>
            <a:fillRect/>
          </a:stretch>
        </p:blipFill>
        <p:spPr bwMode="auto">
          <a:xfrm>
            <a:off x="9956800" y="381001"/>
            <a:ext cx="1727200" cy="493713"/>
          </a:xfrm>
          <a:prstGeom prst="rect">
            <a:avLst/>
          </a:prstGeom>
          <a:noFill/>
          <a:ln w="9525">
            <a:noFill/>
            <a:miter lim="800000"/>
            <a:headEnd/>
            <a:tailEnd/>
          </a:ln>
        </p:spPr>
      </p:pic>
    </p:spTree>
    <p:extLst>
      <p:ext uri="{BB962C8B-B14F-4D97-AF65-F5344CB8AC3E}">
        <p14:creationId xmlns:p14="http://schemas.microsoft.com/office/powerpoint/2010/main" val="11323007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dt="0"/>
  <p:txStyles>
    <p:titleStyle>
      <a:lvl1pPr algn="l" rtl="0" eaLnBrk="1" fontAlgn="base" hangingPunct="1">
        <a:spcBef>
          <a:spcPct val="0"/>
        </a:spcBef>
        <a:spcAft>
          <a:spcPct val="0"/>
        </a:spcAft>
        <a:defRPr sz="2800">
          <a:solidFill>
            <a:srgbClr val="334C39"/>
          </a:solidFill>
          <a:latin typeface="Arial"/>
          <a:ea typeface="ＭＳ Ｐゴシック" charset="-128"/>
          <a:cs typeface="Arial"/>
        </a:defRPr>
      </a:lvl1pPr>
      <a:lvl2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0" indent="0" algn="l" rtl="0" eaLnBrk="1" fontAlgn="base" hangingPunct="1">
        <a:spcBef>
          <a:spcPct val="20000"/>
        </a:spcBef>
        <a:spcAft>
          <a:spcPct val="0"/>
        </a:spcAft>
        <a:buFontTx/>
        <a:buNone/>
        <a:defRPr sz="3200" baseline="0">
          <a:solidFill>
            <a:srgbClr val="334C39"/>
          </a:solidFill>
          <a:latin typeface="Arial"/>
          <a:ea typeface="ＭＳ Ｐゴシック" charset="-128"/>
          <a:cs typeface="Arial"/>
        </a:defRPr>
      </a:lvl1pPr>
      <a:lvl2pPr marL="742950" indent="-285750" algn="l" rtl="0" eaLnBrk="1" fontAlgn="base" hangingPunct="1">
        <a:spcBef>
          <a:spcPct val="20000"/>
        </a:spcBef>
        <a:spcAft>
          <a:spcPct val="0"/>
        </a:spcAft>
        <a:buChar char="–"/>
        <a:defRPr sz="2400">
          <a:solidFill>
            <a:schemeClr val="tx1"/>
          </a:solidFill>
          <a:latin typeface="Arial"/>
          <a:ea typeface="ＭＳ Ｐゴシック" charset="-128"/>
          <a:cs typeface="Arial"/>
        </a:defRPr>
      </a:lvl2pPr>
      <a:lvl3pPr marL="0" indent="0" algn="l" rtl="0" eaLnBrk="1" fontAlgn="base" hangingPunct="1">
        <a:spcBef>
          <a:spcPct val="20000"/>
        </a:spcBef>
        <a:spcAft>
          <a:spcPct val="0"/>
        </a:spcAft>
        <a:buClr>
          <a:srgbClr val="51A04D"/>
        </a:buClr>
        <a:buFontTx/>
        <a:buNone/>
        <a:defRPr sz="1800">
          <a:solidFill>
            <a:srgbClr val="51A04D"/>
          </a:solidFill>
          <a:latin typeface="Arial"/>
          <a:ea typeface="ＭＳ Ｐゴシック" charset="-128"/>
          <a:cs typeface="Arial"/>
        </a:defRPr>
      </a:lvl3pPr>
      <a:lvl4pPr marL="0" indent="0" algn="l" rtl="0" eaLnBrk="1" fontAlgn="base" hangingPunct="1">
        <a:spcBef>
          <a:spcPct val="20000"/>
        </a:spcBef>
        <a:spcAft>
          <a:spcPct val="0"/>
        </a:spcAft>
        <a:buFontTx/>
        <a:buNone/>
        <a:defRPr sz="1600">
          <a:solidFill>
            <a:schemeClr val="tx1"/>
          </a:solidFill>
          <a:latin typeface="Arial"/>
          <a:ea typeface="ＭＳ Ｐゴシック" charset="-128"/>
          <a:cs typeface="Arial"/>
        </a:defRPr>
      </a:lvl4pPr>
      <a:lvl5pPr marL="0" indent="0" algn="l" rtl="0" eaLnBrk="1" fontAlgn="base" hangingPunct="1">
        <a:spcBef>
          <a:spcPct val="20000"/>
        </a:spcBef>
        <a:spcAft>
          <a:spcPct val="0"/>
        </a:spcAft>
        <a:buFontTx/>
        <a:buNone/>
        <a:defRPr sz="1400">
          <a:solidFill>
            <a:schemeClr val="tx1"/>
          </a:solidFill>
          <a:latin typeface="Arial"/>
          <a:ea typeface="ＭＳ Ｐゴシック" charset="-128"/>
          <a:cs typeface="Arial"/>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en.wikipedia.org/wiki/File:John_F._Kennedy_speaks_at_Rice_University.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917" y="1364546"/>
            <a:ext cx="9981127" cy="1470025"/>
          </a:xfrm>
        </p:spPr>
        <p:txBody>
          <a:bodyPr>
            <a:normAutofit/>
          </a:bodyPr>
          <a:lstStyle/>
          <a:p>
            <a:r>
              <a:rPr lang="en-US" dirty="0" smtClean="0">
                <a:solidFill>
                  <a:srgbClr val="008080"/>
                </a:solidFill>
                <a:latin typeface="Lucida Bright" panose="02040602050505020304" pitchFamily="18" charset="0"/>
                <a:ea typeface="Cambria" panose="02040503050406030204" pitchFamily="18" charset="0"/>
                <a:cs typeface="Times New Roman" panose="02020603050405020304" pitchFamily="18" charset="0"/>
              </a:rPr>
              <a:t>Building blocks for an effective WASH Sector</a:t>
            </a:r>
            <a:endParaRPr lang="en-US" dirty="0"/>
          </a:p>
        </p:txBody>
      </p:sp>
      <p:sp>
        <p:nvSpPr>
          <p:cNvPr id="3" name="Subtitle 2"/>
          <p:cNvSpPr>
            <a:spLocks noGrp="1"/>
          </p:cNvSpPr>
          <p:nvPr>
            <p:ph type="subTitle" idx="1"/>
          </p:nvPr>
        </p:nvSpPr>
        <p:spPr>
          <a:xfrm>
            <a:off x="1764011" y="4428131"/>
            <a:ext cx="8106937" cy="1515468"/>
          </a:xfrm>
        </p:spPr>
        <p:txBody>
          <a:bodyPr>
            <a:normAutofit/>
          </a:bodyPr>
          <a:lstStyle/>
          <a:p>
            <a:r>
              <a:rPr lang="en-US" sz="2400" dirty="0" smtClean="0">
                <a:solidFill>
                  <a:schemeClr val="tx2"/>
                </a:solidFill>
              </a:rPr>
              <a:t>Eddy Perez</a:t>
            </a:r>
          </a:p>
          <a:p>
            <a:r>
              <a:rPr lang="en-US" sz="2400" dirty="0" smtClean="0">
                <a:solidFill>
                  <a:schemeClr val="tx2"/>
                </a:solidFill>
              </a:rPr>
              <a:t>Professor of Practice in Global WASH, Emory</a:t>
            </a:r>
          </a:p>
          <a:p>
            <a:r>
              <a:rPr lang="en-US" sz="2400" dirty="0" smtClean="0">
                <a:solidFill>
                  <a:schemeClr val="tx2"/>
                </a:solidFill>
              </a:rPr>
              <a:t>Consultant, UNICEF</a:t>
            </a:r>
          </a:p>
          <a:p>
            <a:endParaRPr lang="en-US" dirty="0" smtClean="0">
              <a:solidFill>
                <a:schemeClr val="tx2"/>
              </a:solidFill>
            </a:endParaRPr>
          </a:p>
          <a:p>
            <a:endParaRPr lang="en-US" dirty="0">
              <a:solidFill>
                <a:schemeClr val="tx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216" y="5854390"/>
            <a:ext cx="7176734" cy="1003609"/>
          </a:xfrm>
          <a:prstGeom prst="rect">
            <a:avLst/>
          </a:prstGeom>
        </p:spPr>
      </p:pic>
      <p:pic>
        <p:nvPicPr>
          <p:cNvPr id="6" name="Picture 5"/>
          <p:cNvPicPr>
            <a:picLocks noChangeAspect="1"/>
          </p:cNvPicPr>
          <p:nvPr/>
        </p:nvPicPr>
        <p:blipFill>
          <a:blip r:embed="rId3"/>
          <a:stretch>
            <a:fillRect/>
          </a:stretch>
        </p:blipFill>
        <p:spPr>
          <a:xfrm>
            <a:off x="90153" y="6021658"/>
            <a:ext cx="4641758" cy="739749"/>
          </a:xfrm>
          <a:prstGeom prst="rect">
            <a:avLst/>
          </a:prstGeom>
        </p:spPr>
      </p:pic>
    </p:spTree>
    <p:extLst>
      <p:ext uri="{BB962C8B-B14F-4D97-AF65-F5344CB8AC3E}">
        <p14:creationId xmlns:p14="http://schemas.microsoft.com/office/powerpoint/2010/main" val="1357911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9" y="68017"/>
            <a:ext cx="11154770" cy="1565313"/>
          </a:xfrm>
        </p:spPr>
        <p:txBody>
          <a:bodyPr>
            <a:normAutofit/>
          </a:bodyPr>
          <a:lstStyle/>
          <a:p>
            <a:pPr lvl="0"/>
            <a:r>
              <a:rPr lang="en-US" b="1" dirty="0" smtClean="0"/>
              <a:t>Planning, Monitoring, Learning and Review</a:t>
            </a:r>
            <a:r>
              <a:rPr lang="en-US" b="1" dirty="0"/>
              <a:t/>
            </a:r>
            <a:br>
              <a:rPr lang="en-US" b="1" dirty="0"/>
            </a:br>
            <a:endParaRPr lang="en-US" sz="3100"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485" y="6245897"/>
            <a:ext cx="2742978" cy="612103"/>
          </a:xfrm>
          <a:prstGeom prst="rect">
            <a:avLst/>
          </a:prstGeom>
        </p:spPr>
      </p:pic>
      <p:sp>
        <p:nvSpPr>
          <p:cNvPr id="5" name="Content Placeholder 4"/>
          <p:cNvSpPr>
            <a:spLocks noGrp="1"/>
          </p:cNvSpPr>
          <p:nvPr>
            <p:ph idx="1"/>
          </p:nvPr>
        </p:nvSpPr>
        <p:spPr>
          <a:xfrm>
            <a:off x="491319" y="1463979"/>
            <a:ext cx="9848655" cy="4635115"/>
          </a:xfrm>
          <a:prstGeom prst="rect">
            <a:avLst/>
          </a:prstGeom>
        </p:spPr>
        <p:txBody>
          <a:bodyPr wrap="square">
            <a:spAutoFit/>
          </a:bodyPr>
          <a:lstStyle/>
          <a:p>
            <a:r>
              <a:rPr lang="en-US" sz="3600" b="1" dirty="0" smtClean="0">
                <a:solidFill>
                  <a:prstClr val="black"/>
                </a:solidFill>
                <a:ea typeface="+mj-ea"/>
                <a:cs typeface="+mj-cs"/>
              </a:rPr>
              <a:t>Government led national WASH </a:t>
            </a:r>
            <a:r>
              <a:rPr lang="en-US" sz="3600" b="1" dirty="0">
                <a:solidFill>
                  <a:prstClr val="black"/>
                </a:solidFill>
                <a:ea typeface="+mj-ea"/>
                <a:cs typeface="+mj-cs"/>
              </a:rPr>
              <a:t>plan and roadmap </a:t>
            </a:r>
            <a:r>
              <a:rPr lang="en-US" sz="3600" b="1" dirty="0" smtClean="0">
                <a:solidFill>
                  <a:prstClr val="black"/>
                </a:solidFill>
                <a:ea typeface="+mj-ea"/>
                <a:cs typeface="+mj-cs"/>
              </a:rPr>
              <a:t>for SDG Goals for WASH have </a:t>
            </a:r>
            <a:r>
              <a:rPr lang="en-US" sz="3600" b="1" dirty="0">
                <a:solidFill>
                  <a:prstClr val="black"/>
                </a:solidFill>
                <a:ea typeface="+mj-ea"/>
                <a:cs typeface="+mj-cs"/>
              </a:rPr>
              <a:t>been validated </a:t>
            </a:r>
            <a:r>
              <a:rPr lang="en-US" sz="3600" b="1" dirty="0" smtClean="0">
                <a:solidFill>
                  <a:prstClr val="black"/>
                </a:solidFill>
                <a:ea typeface="+mj-ea"/>
                <a:cs typeface="+mj-cs"/>
              </a:rPr>
              <a:t>and “owned” by </a:t>
            </a:r>
            <a:r>
              <a:rPr lang="en-US" sz="3600" b="1" dirty="0">
                <a:solidFill>
                  <a:prstClr val="black"/>
                </a:solidFill>
                <a:ea typeface="+mj-ea"/>
                <a:cs typeface="+mj-cs"/>
              </a:rPr>
              <a:t>range of stakeholders and are operational. </a:t>
            </a:r>
            <a:endParaRPr lang="en-US" sz="3600" b="1" dirty="0" smtClean="0">
              <a:solidFill>
                <a:prstClr val="black"/>
              </a:solidFill>
              <a:ea typeface="+mj-ea"/>
              <a:cs typeface="+mj-cs"/>
            </a:endParaRPr>
          </a:p>
          <a:p>
            <a:r>
              <a:rPr lang="en-US" sz="3600" b="1" dirty="0" smtClean="0">
                <a:solidFill>
                  <a:prstClr val="black"/>
                </a:solidFill>
                <a:ea typeface="+mj-ea"/>
                <a:cs typeface="+mj-cs"/>
              </a:rPr>
              <a:t>Effective</a:t>
            </a:r>
            <a:r>
              <a:rPr lang="en-US" sz="3600" b="1" dirty="0">
                <a:solidFill>
                  <a:prstClr val="black"/>
                </a:solidFill>
                <a:ea typeface="+mj-ea"/>
                <a:cs typeface="+mj-cs"/>
              </a:rPr>
              <a:t>, inclusive and </a:t>
            </a:r>
            <a:r>
              <a:rPr lang="en-US" sz="3600" b="1" dirty="0" smtClean="0">
                <a:solidFill>
                  <a:prstClr val="black"/>
                </a:solidFill>
                <a:ea typeface="+mj-ea"/>
                <a:cs typeface="+mj-cs"/>
              </a:rPr>
              <a:t>systematic research,  monitoring, learning, and </a:t>
            </a:r>
            <a:r>
              <a:rPr lang="en-US" sz="3600" b="1" dirty="0">
                <a:solidFill>
                  <a:prstClr val="black"/>
                </a:solidFill>
                <a:ea typeface="+mj-ea"/>
                <a:cs typeface="+mj-cs"/>
              </a:rPr>
              <a:t>evaluation of sector performance to </a:t>
            </a:r>
            <a:r>
              <a:rPr lang="en-US" sz="3600" b="1" dirty="0" smtClean="0">
                <a:solidFill>
                  <a:prstClr val="black"/>
                </a:solidFill>
                <a:ea typeface="+mj-ea"/>
                <a:cs typeface="+mj-cs"/>
              </a:rPr>
              <a:t>improve service delivery and achievement of goals</a:t>
            </a:r>
            <a:endParaRPr lang="en-US" sz="3600" dirty="0"/>
          </a:p>
        </p:txBody>
      </p:sp>
      <p:pic>
        <p:nvPicPr>
          <p:cNvPr id="3" name="Picture 2"/>
          <p:cNvPicPr>
            <a:picLocks noChangeAspect="1"/>
          </p:cNvPicPr>
          <p:nvPr/>
        </p:nvPicPr>
        <p:blipFill>
          <a:blip r:embed="rId4"/>
          <a:stretch>
            <a:fillRect/>
          </a:stretch>
        </p:blipFill>
        <p:spPr>
          <a:xfrm>
            <a:off x="10709067" y="68017"/>
            <a:ext cx="1476375" cy="1676400"/>
          </a:xfrm>
          <a:prstGeom prst="rect">
            <a:avLst/>
          </a:prstGeom>
        </p:spPr>
      </p:pic>
    </p:spTree>
    <p:extLst>
      <p:ext uri="{BB962C8B-B14F-4D97-AF65-F5344CB8AC3E}">
        <p14:creationId xmlns:p14="http://schemas.microsoft.com/office/powerpoint/2010/main" val="407539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10224" cy="2040673"/>
          </a:xfrm>
        </p:spPr>
        <p:txBody>
          <a:bodyPr>
            <a:normAutofit/>
          </a:bodyPr>
          <a:lstStyle/>
          <a:p>
            <a:r>
              <a:rPr lang="en-US" b="1" dirty="0"/>
              <a:t>Capacity </a:t>
            </a:r>
            <a:r>
              <a:rPr lang="en-US" b="1" dirty="0" smtClean="0"/>
              <a:t>Development</a:t>
            </a:r>
            <a:r>
              <a:rPr lang="en-US" dirty="0" smtClean="0"/>
              <a:t/>
            </a:r>
            <a:br>
              <a:rPr lang="en-US" dirty="0" smtClean="0"/>
            </a:br>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0469" y="6245897"/>
            <a:ext cx="2742978" cy="612103"/>
          </a:xfrm>
          <a:prstGeom prst="rect">
            <a:avLst/>
          </a:prstGeom>
        </p:spPr>
      </p:pic>
      <p:sp>
        <p:nvSpPr>
          <p:cNvPr id="5" name="Content Placeholder 4"/>
          <p:cNvSpPr>
            <a:spLocks noGrp="1"/>
          </p:cNvSpPr>
          <p:nvPr>
            <p:ph idx="1"/>
          </p:nvPr>
        </p:nvSpPr>
        <p:spPr>
          <a:xfrm>
            <a:off x="72483" y="2040673"/>
            <a:ext cx="11965257" cy="904863"/>
          </a:xfrm>
          <a:prstGeom prst="rect">
            <a:avLst/>
          </a:prstGeom>
        </p:spPr>
        <p:txBody>
          <a:bodyPr wrap="square">
            <a:spAutoFit/>
          </a:bodyPr>
          <a:lstStyle/>
          <a:p>
            <a:pPr lvl="0"/>
            <a:endParaRPr lang="en-US" sz="2400" dirty="0"/>
          </a:p>
          <a:p>
            <a:pPr marL="0" lvl="0" indent="0">
              <a:buNone/>
            </a:pPr>
            <a:endParaRPr lang="en-US" sz="2400" dirty="0"/>
          </a:p>
        </p:txBody>
      </p:sp>
      <p:sp>
        <p:nvSpPr>
          <p:cNvPr id="3" name="TextBox 2"/>
          <p:cNvSpPr txBox="1"/>
          <p:nvPr/>
        </p:nvSpPr>
        <p:spPr>
          <a:xfrm>
            <a:off x="996287" y="2524836"/>
            <a:ext cx="10927160" cy="2862322"/>
          </a:xfrm>
          <a:prstGeom prst="rect">
            <a:avLst/>
          </a:prstGeom>
          <a:noFill/>
        </p:spPr>
        <p:txBody>
          <a:bodyPr wrap="square" rtlCol="0">
            <a:spAutoFit/>
          </a:bodyPr>
          <a:lstStyle/>
          <a:p>
            <a:r>
              <a:rPr lang="en-US" sz="3600" b="1" dirty="0">
                <a:solidFill>
                  <a:prstClr val="black"/>
                </a:solidFill>
                <a:ea typeface="+mj-ea"/>
                <a:cs typeface="+mj-cs"/>
              </a:rPr>
              <a:t>Stakeholders and institutions possess the human , technical, and financial resources to execute their accountabilities with an </a:t>
            </a:r>
            <a:r>
              <a:rPr lang="en-US" sz="3600" b="1" u="sng" dirty="0">
                <a:solidFill>
                  <a:prstClr val="black"/>
                </a:solidFill>
                <a:ea typeface="+mj-ea"/>
                <a:cs typeface="+mj-cs"/>
              </a:rPr>
              <a:t>institutionalized structure </a:t>
            </a:r>
            <a:r>
              <a:rPr lang="en-US" sz="3600" b="1" dirty="0">
                <a:solidFill>
                  <a:prstClr val="black"/>
                </a:solidFill>
                <a:ea typeface="+mj-ea"/>
                <a:cs typeface="+mj-cs"/>
              </a:rPr>
              <a:t>in place </a:t>
            </a:r>
            <a:r>
              <a:rPr lang="en-US" sz="3600" b="1" dirty="0" smtClean="0">
                <a:solidFill>
                  <a:prstClr val="black"/>
                </a:solidFill>
                <a:ea typeface="+mj-ea"/>
                <a:cs typeface="+mj-cs"/>
              </a:rPr>
              <a:t>with sustainable financing to </a:t>
            </a:r>
            <a:r>
              <a:rPr lang="en-US" sz="3600" b="1" dirty="0">
                <a:solidFill>
                  <a:prstClr val="black"/>
                </a:solidFill>
                <a:ea typeface="+mj-ea"/>
                <a:cs typeface="+mj-cs"/>
              </a:rPr>
              <a:t>ensure continuous renewal and/or adaptation of capacities </a:t>
            </a:r>
            <a:endParaRPr lang="en-US" sz="3600" dirty="0"/>
          </a:p>
        </p:txBody>
      </p:sp>
      <p:pic>
        <p:nvPicPr>
          <p:cNvPr id="4" name="Picture 3"/>
          <p:cNvPicPr>
            <a:picLocks noChangeAspect="1"/>
          </p:cNvPicPr>
          <p:nvPr/>
        </p:nvPicPr>
        <p:blipFill>
          <a:blip r:embed="rId4"/>
          <a:stretch>
            <a:fillRect/>
          </a:stretch>
        </p:blipFill>
        <p:spPr>
          <a:xfrm>
            <a:off x="10312589" y="21367"/>
            <a:ext cx="1447800" cy="1647825"/>
          </a:xfrm>
          <a:prstGeom prst="rect">
            <a:avLst/>
          </a:prstGeom>
        </p:spPr>
      </p:pic>
    </p:spTree>
    <p:extLst>
      <p:ext uri="{BB962C8B-B14F-4D97-AF65-F5344CB8AC3E}">
        <p14:creationId xmlns:p14="http://schemas.microsoft.com/office/powerpoint/2010/main" val="301693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481418"/>
          </a:xfrm>
        </p:spPr>
        <p:txBody>
          <a:bodyPr>
            <a:normAutofit/>
          </a:bodyPr>
          <a:lstStyle/>
          <a:p>
            <a:r>
              <a:rPr lang="en-US" b="1" dirty="0"/>
              <a:t>Regulation &amp; Accountability</a:t>
            </a:r>
            <a:r>
              <a:rPr lang="en-US" dirty="0"/>
              <a:t/>
            </a:r>
            <a:br>
              <a:rPr lang="en-US" dirty="0"/>
            </a:br>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996" y="6245898"/>
            <a:ext cx="2742978" cy="612103"/>
          </a:xfrm>
          <a:prstGeom prst="rect">
            <a:avLst/>
          </a:prstGeom>
        </p:spPr>
      </p:pic>
      <p:sp>
        <p:nvSpPr>
          <p:cNvPr id="5" name="Content Placeholder 4"/>
          <p:cNvSpPr>
            <a:spLocks noGrp="1"/>
          </p:cNvSpPr>
          <p:nvPr>
            <p:ph idx="1"/>
          </p:nvPr>
        </p:nvSpPr>
        <p:spPr>
          <a:xfrm>
            <a:off x="567645" y="2481418"/>
            <a:ext cx="10164029" cy="2862322"/>
          </a:xfrm>
          <a:prstGeom prst="rect">
            <a:avLst/>
          </a:prstGeom>
        </p:spPr>
        <p:txBody>
          <a:bodyPr wrap="square">
            <a:spAutoFit/>
          </a:bodyPr>
          <a:lstStyle/>
          <a:p>
            <a:pPr marL="0" indent="0">
              <a:buNone/>
            </a:pPr>
            <a:r>
              <a:rPr lang="en-US" sz="3600" b="1" dirty="0"/>
              <a:t>Mechanisms for interaction and information exchange between government, service providers and citizens exist and </a:t>
            </a:r>
            <a:r>
              <a:rPr lang="en-US" sz="3600" b="1" u="sng" dirty="0"/>
              <a:t>independent </a:t>
            </a:r>
            <a:r>
              <a:rPr lang="en-US" sz="3600" b="1" dirty="0"/>
              <a:t>institutions exert oversight and control, and drive improvements in WASH services</a:t>
            </a:r>
            <a:endParaRPr lang="en-US" sz="3600" dirty="0"/>
          </a:p>
        </p:txBody>
      </p:sp>
    </p:spTree>
    <p:extLst>
      <p:ext uri="{BB962C8B-B14F-4D97-AF65-F5344CB8AC3E}">
        <p14:creationId xmlns:p14="http://schemas.microsoft.com/office/powerpoint/2010/main" val="3012699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2" y="0"/>
            <a:ext cx="11991278" cy="715962"/>
          </a:xfrm>
        </p:spPr>
        <p:txBody>
          <a:bodyPr>
            <a:normAutofit fontScale="90000"/>
          </a:bodyPr>
          <a:lstStyle/>
          <a:p>
            <a:r>
              <a:rPr lang="en-US" dirty="0" smtClean="0"/>
              <a:t>Process for Strengthening WASH Building Blocks</a:t>
            </a:r>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996" y="6245898"/>
            <a:ext cx="2742978" cy="612103"/>
          </a:xfrm>
          <a:prstGeom prst="rect">
            <a:avLst/>
          </a:prstGeom>
        </p:spPr>
      </p:pic>
      <p:graphicFrame>
        <p:nvGraphicFramePr>
          <p:cNvPr id="6" name="Diagram 5"/>
          <p:cNvGraphicFramePr/>
          <p:nvPr>
            <p:extLst>
              <p:ext uri="{D42A27DB-BD31-4B8C-83A1-F6EECF244321}">
                <p14:modId xmlns:p14="http://schemas.microsoft.com/office/powerpoint/2010/main" val="866328403"/>
              </p:ext>
            </p:extLst>
          </p:nvPr>
        </p:nvGraphicFramePr>
        <p:xfrm>
          <a:off x="1770631" y="1199363"/>
          <a:ext cx="8295339" cy="5352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3070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15962"/>
          </a:xfrm>
        </p:spPr>
        <p:txBody>
          <a:bodyPr>
            <a:normAutofit fontScale="90000"/>
          </a:bodyPr>
          <a:lstStyle/>
          <a:p>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996" y="6245898"/>
            <a:ext cx="2742978" cy="612103"/>
          </a:xfrm>
          <a:prstGeom prst="rect">
            <a:avLst/>
          </a:prstGeom>
        </p:spPr>
      </p:pic>
      <p:pic>
        <p:nvPicPr>
          <p:cNvPr id="6" name="Picture 2"/>
          <p:cNvPicPr>
            <a:picLocks noChangeAspect="1" noChangeArrowheads="1"/>
          </p:cNvPicPr>
          <p:nvPr/>
        </p:nvPicPr>
        <p:blipFill>
          <a:blip r:embed="rId4"/>
          <a:srcRect/>
          <a:stretch>
            <a:fillRect/>
          </a:stretch>
        </p:blipFill>
        <p:spPr bwMode="auto">
          <a:xfrm>
            <a:off x="1196899" y="1313987"/>
            <a:ext cx="3867565" cy="5376737"/>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3216199995"/>
              </p:ext>
            </p:extLst>
          </p:nvPr>
        </p:nvGraphicFramePr>
        <p:xfrm>
          <a:off x="5272668" y="2071657"/>
          <a:ext cx="6781800" cy="1930698"/>
        </p:xfrm>
        <a:graphic>
          <a:graphicData uri="http://schemas.openxmlformats.org/drawingml/2006/table">
            <a:tbl>
              <a:tblPr firstRow="1" bandRow="1">
                <a:tableStyleId>{93296810-A885-4BE3-A3E7-6D5BEEA58F35}</a:tableStyleId>
              </a:tblPr>
              <a:tblGrid>
                <a:gridCol w="2494455"/>
                <a:gridCol w="2182648"/>
                <a:gridCol w="2104697"/>
              </a:tblGrid>
              <a:tr h="446742">
                <a:tc>
                  <a:txBody>
                    <a:bodyPr/>
                    <a:lstStyle/>
                    <a:p>
                      <a:r>
                        <a:rPr lang="en-US" sz="2000" b="0" u="none" dirty="0" smtClean="0">
                          <a:latin typeface="Arial" pitchFamily="34" charset="0"/>
                          <a:cs typeface="Arial" pitchFamily="34" charset="0"/>
                        </a:rPr>
                        <a:t>Proportion of HHs have access to improved sanitation</a:t>
                      </a:r>
                      <a:endParaRPr lang="en-US" sz="2000" b="0" u="none" dirty="0">
                        <a:solidFill>
                          <a:schemeClr val="tx1"/>
                        </a:solidFill>
                        <a:latin typeface="Arial" pitchFamily="34" charset="0"/>
                        <a:cs typeface="Arial" pitchFamily="34" charset="0"/>
                      </a:endParaRPr>
                    </a:p>
                  </a:txBody>
                  <a:tcPr>
                    <a:solidFill>
                      <a:srgbClr val="0070C0"/>
                    </a:solidFill>
                  </a:tcPr>
                </a:tc>
                <a:tc>
                  <a:txBody>
                    <a:bodyPr/>
                    <a:lstStyle/>
                    <a:p>
                      <a:r>
                        <a:rPr lang="en-US" sz="2000" b="0" u="none" dirty="0" smtClean="0">
                          <a:latin typeface="Arial" pitchFamily="34" charset="0"/>
                          <a:cs typeface="Arial" pitchFamily="34" charset="0"/>
                        </a:rPr>
                        <a:t>Average</a:t>
                      </a:r>
                      <a:r>
                        <a:rPr lang="en-US" sz="2000" b="0" u="none" baseline="0" dirty="0" smtClean="0">
                          <a:latin typeface="Arial" pitchFamily="34" charset="0"/>
                          <a:cs typeface="Arial" pitchFamily="34" charset="0"/>
                        </a:rPr>
                        <a:t> yearly increase</a:t>
                      </a:r>
                    </a:p>
                    <a:p>
                      <a:r>
                        <a:rPr lang="en-US" sz="2000" b="0" u="none" baseline="0" dirty="0" smtClean="0">
                          <a:latin typeface="Arial" pitchFamily="34" charset="0"/>
                          <a:cs typeface="Arial" pitchFamily="34" charset="0"/>
                        </a:rPr>
                        <a:t>1993-2008</a:t>
                      </a:r>
                      <a:endParaRPr lang="en-US" sz="2000" b="0" u="none" dirty="0">
                        <a:solidFill>
                          <a:schemeClr val="tx1"/>
                        </a:solidFill>
                        <a:latin typeface="Arial" pitchFamily="34" charset="0"/>
                        <a:cs typeface="Arial" pitchFamily="34" charset="0"/>
                      </a:endParaRPr>
                    </a:p>
                  </a:txBody>
                  <a:tcPr>
                    <a:solidFill>
                      <a:srgbClr val="0070C0"/>
                    </a:solidFill>
                  </a:tcPr>
                </a:tc>
                <a:tc>
                  <a:txBody>
                    <a:bodyPr/>
                    <a:lstStyle/>
                    <a:p>
                      <a:r>
                        <a:rPr lang="en-US" sz="2000" b="0" u="none" dirty="0" smtClean="0">
                          <a:latin typeface="Arial" pitchFamily="34" charset="0"/>
                          <a:cs typeface="Arial" pitchFamily="34" charset="0"/>
                        </a:rPr>
                        <a:t>Average yearly increase</a:t>
                      </a:r>
                    </a:p>
                    <a:p>
                      <a:r>
                        <a:rPr lang="en-US" sz="2000" b="0" u="none" dirty="0" smtClean="0">
                          <a:latin typeface="Arial" pitchFamily="34" charset="0"/>
                          <a:cs typeface="Arial" pitchFamily="34" charset="0"/>
                        </a:rPr>
                        <a:t>2009 - 2011</a:t>
                      </a:r>
                      <a:endParaRPr lang="en-US" sz="2000" b="0" u="none" dirty="0">
                        <a:solidFill>
                          <a:schemeClr val="tx1"/>
                        </a:solidFill>
                        <a:latin typeface="Arial" pitchFamily="34" charset="0"/>
                        <a:cs typeface="Arial" pitchFamily="34" charset="0"/>
                      </a:endParaRPr>
                    </a:p>
                  </a:txBody>
                  <a:tcPr>
                    <a:solidFill>
                      <a:srgbClr val="0070C0"/>
                    </a:solidFill>
                  </a:tcPr>
                </a:tc>
              </a:tr>
              <a:tr h="924858">
                <a:tc>
                  <a:txBody>
                    <a:bodyPr/>
                    <a:lstStyle/>
                    <a:p>
                      <a:r>
                        <a:rPr lang="en-US" sz="2000" u="none" dirty="0" smtClean="0">
                          <a:latin typeface="Arial" pitchFamily="34" charset="0"/>
                          <a:cs typeface="Arial" pitchFamily="34" charset="0"/>
                        </a:rPr>
                        <a:t>Rural</a:t>
                      </a:r>
                      <a:endParaRPr lang="en-US" sz="2000" b="1" u="none" dirty="0">
                        <a:solidFill>
                          <a:schemeClr val="tx1"/>
                        </a:solidFill>
                        <a:latin typeface="Arial" pitchFamily="34" charset="0"/>
                        <a:cs typeface="Arial" pitchFamily="34" charset="0"/>
                      </a:endParaRPr>
                    </a:p>
                  </a:txBody>
                  <a:tcPr/>
                </a:tc>
                <a:tc>
                  <a:txBody>
                    <a:bodyPr/>
                    <a:lstStyle/>
                    <a:p>
                      <a:r>
                        <a:rPr lang="en-US" sz="2000" u="none" dirty="0" smtClean="0">
                          <a:latin typeface="Arial" pitchFamily="34" charset="0"/>
                          <a:cs typeface="Arial" pitchFamily="34" charset="0"/>
                        </a:rPr>
                        <a:t>1.42%</a:t>
                      </a:r>
                      <a:endParaRPr lang="en-US" sz="2000" b="1" u="none" dirty="0">
                        <a:solidFill>
                          <a:schemeClr val="tx1"/>
                        </a:solidFill>
                        <a:latin typeface="Arial" pitchFamily="34" charset="0"/>
                        <a:cs typeface="Arial" pitchFamily="34" charset="0"/>
                      </a:endParaRPr>
                    </a:p>
                  </a:txBody>
                  <a:tcPr/>
                </a:tc>
                <a:tc>
                  <a:txBody>
                    <a:bodyPr/>
                    <a:lstStyle/>
                    <a:p>
                      <a:r>
                        <a:rPr lang="en-US" sz="2000" u="none" dirty="0" smtClean="0">
                          <a:latin typeface="Arial" pitchFamily="34" charset="0"/>
                          <a:cs typeface="Arial" pitchFamily="34" charset="0"/>
                        </a:rPr>
                        <a:t>4.85%</a:t>
                      </a:r>
                      <a:endParaRPr lang="en-US" sz="2000" b="1" u="none" dirty="0">
                        <a:solidFill>
                          <a:schemeClr val="tx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96605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79770795"/>
              </p:ext>
            </p:extLst>
          </p:nvPr>
        </p:nvGraphicFramePr>
        <p:xfrm>
          <a:off x="1808356" y="620752"/>
          <a:ext cx="7696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5-Point Star 2"/>
          <p:cNvSpPr/>
          <p:nvPr/>
        </p:nvSpPr>
        <p:spPr bwMode="auto">
          <a:xfrm>
            <a:off x="5943600" y="2743200"/>
            <a:ext cx="228600" cy="2286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latin typeface="Arial" pitchFamily="34" charset="0"/>
              <a:cs typeface="Arial" pitchFamily="34" charset="0"/>
            </a:endParaRPr>
          </a:p>
        </p:txBody>
      </p:sp>
      <p:sp>
        <p:nvSpPr>
          <p:cNvPr id="6" name="TextBox 5"/>
          <p:cNvSpPr txBox="1"/>
          <p:nvPr/>
        </p:nvSpPr>
        <p:spPr>
          <a:xfrm>
            <a:off x="6553201" y="1371601"/>
            <a:ext cx="524503" cy="276999"/>
          </a:xfrm>
          <a:prstGeom prst="rect">
            <a:avLst/>
          </a:prstGeom>
          <a:noFill/>
          <a:ln>
            <a:solidFill>
              <a:schemeClr val="tx1"/>
            </a:solidFill>
          </a:ln>
        </p:spPr>
        <p:txBody>
          <a:bodyPr wrap="none" rtlCol="0">
            <a:spAutoFit/>
          </a:bodyPr>
          <a:lstStyle/>
          <a:p>
            <a:r>
              <a:rPr lang="en-US" sz="1200" dirty="0">
                <a:latin typeface="Arial" pitchFamily="34" charset="0"/>
                <a:cs typeface="Arial" pitchFamily="34" charset="0"/>
              </a:rPr>
              <a:t>2040</a:t>
            </a:r>
          </a:p>
        </p:txBody>
      </p:sp>
      <p:sp>
        <p:nvSpPr>
          <p:cNvPr id="8" name="Rectangle 7"/>
          <p:cNvSpPr/>
          <p:nvPr/>
        </p:nvSpPr>
        <p:spPr>
          <a:xfrm>
            <a:off x="1524000" y="5879068"/>
            <a:ext cx="9144000" cy="369332"/>
          </a:xfrm>
          <a:prstGeom prst="rect">
            <a:avLst/>
          </a:prstGeom>
        </p:spPr>
        <p:txBody>
          <a:bodyPr wrap="square">
            <a:spAutoFit/>
          </a:bodyPr>
          <a:lstStyle/>
          <a:p>
            <a:pPr algn="ctr">
              <a:defRPr sz="1800" b="1" i="0" u="none" strike="noStrike" kern="1200" baseline="0">
                <a:solidFill>
                  <a:srgbClr val="000000"/>
                </a:solidFill>
                <a:latin typeface="+mn-lt"/>
                <a:ea typeface="+mn-ea"/>
                <a:cs typeface="+mn-cs"/>
              </a:defRPr>
            </a:pPr>
            <a:r>
              <a:rPr lang="en-US" b="1" dirty="0">
                <a:solidFill>
                  <a:srgbClr val="000000"/>
                </a:solidFill>
                <a:latin typeface="Arial" pitchFamily="34" charset="0"/>
                <a:cs typeface="Arial" pitchFamily="34" charset="0"/>
              </a:rPr>
              <a:t>Current and hypothetical rates of sanitation access increase in Rural </a:t>
            </a:r>
            <a:r>
              <a:rPr lang="en-US" dirty="0">
                <a:solidFill>
                  <a:srgbClr val="000000"/>
                </a:solidFill>
                <a:latin typeface="Arial" pitchFamily="34" charset="0"/>
                <a:cs typeface="Arial" pitchFamily="34" charset="0"/>
              </a:rPr>
              <a:t>Indonesia</a:t>
            </a:r>
          </a:p>
        </p:txBody>
      </p:sp>
      <p:sp>
        <p:nvSpPr>
          <p:cNvPr id="9" name="Title 1"/>
          <p:cNvSpPr txBox="1">
            <a:spLocks/>
          </p:cNvSpPr>
          <p:nvPr/>
        </p:nvSpPr>
        <p:spPr>
          <a:xfrm>
            <a:off x="1600200" y="76200"/>
            <a:ext cx="86106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51A04D"/>
                </a:solidFill>
                <a:latin typeface="Arial" pitchFamily="34" charset="0"/>
                <a:ea typeface="ＭＳ Ｐゴシック" charset="-128"/>
                <a:cs typeface="Arial" pitchFamily="34" charset="0"/>
              </a:rPr>
              <a:t>Acceleration of Access in Indonesia</a:t>
            </a:r>
          </a:p>
        </p:txBody>
      </p:sp>
    </p:spTree>
    <p:extLst>
      <p:ext uri="{BB962C8B-B14F-4D97-AF65-F5344CB8AC3E}">
        <p14:creationId xmlns:p14="http://schemas.microsoft.com/office/powerpoint/2010/main" val="202078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5864" y="6208044"/>
            <a:ext cx="2742978" cy="612103"/>
          </a:xfrm>
          <a:prstGeom prst="rect">
            <a:avLst/>
          </a:prstGeom>
        </p:spPr>
      </p:pic>
      <p:pic>
        <p:nvPicPr>
          <p:cNvPr id="6" name="Picture 2" descr="http://upload.wikimedia.org/wikipedia/commons/thumb/5/56/John_F._Kennedy_speaks_at_Rice_University.jpg/220px-John_F._Kennedy_speaks_at_Rice_Universit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1" y="1354780"/>
            <a:ext cx="3090075" cy="452693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892098" y="274638"/>
            <a:ext cx="9318702" cy="715962"/>
          </a:xfrm>
        </p:spPr>
        <p:txBody>
          <a:bodyPr>
            <a:normAutofit fontScale="90000"/>
          </a:bodyPr>
          <a:lstStyle/>
          <a:p>
            <a:r>
              <a:rPr lang="en-US" sz="3200" dirty="0"/>
              <a:t>"I believe that this nation should commit itself to </a:t>
            </a:r>
            <a:r>
              <a:rPr lang="en-US" sz="3200" dirty="0" smtClean="0"/>
              <a:t>landing </a:t>
            </a:r>
            <a:r>
              <a:rPr lang="en-US" sz="3200" dirty="0"/>
              <a:t>a man on the </a:t>
            </a:r>
            <a:r>
              <a:rPr lang="en-US" sz="3200" dirty="0" smtClean="0"/>
              <a:t>moon by the end of the decade.”</a:t>
            </a:r>
            <a:endParaRPr lang="en-US" sz="3200" dirty="0"/>
          </a:p>
        </p:txBody>
      </p:sp>
      <p:sp>
        <p:nvSpPr>
          <p:cNvPr id="9" name="Rectangle 8"/>
          <p:cNvSpPr/>
          <p:nvPr/>
        </p:nvSpPr>
        <p:spPr>
          <a:xfrm>
            <a:off x="3640415" y="6113985"/>
            <a:ext cx="4572000" cy="400110"/>
          </a:xfrm>
          <a:prstGeom prst="rect">
            <a:avLst/>
          </a:prstGeom>
        </p:spPr>
        <p:txBody>
          <a:bodyPr>
            <a:spAutoFit/>
          </a:bodyPr>
          <a:lstStyle/>
          <a:p>
            <a:r>
              <a:rPr lang="en-US" sz="2000" dirty="0" smtClean="0"/>
              <a:t>President </a:t>
            </a:r>
            <a:r>
              <a:rPr lang="en-US" sz="2000" dirty="0"/>
              <a:t>John F. Kennedy, May 25, 1961</a:t>
            </a:r>
          </a:p>
        </p:txBody>
      </p:sp>
    </p:spTree>
    <p:extLst>
      <p:ext uri="{BB962C8B-B14F-4D97-AF65-F5344CB8AC3E}">
        <p14:creationId xmlns:p14="http://schemas.microsoft.com/office/powerpoint/2010/main" val="888803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4352" y="6234448"/>
            <a:ext cx="2742978" cy="612103"/>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094" y="1417638"/>
            <a:ext cx="4319959" cy="51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825190" y="274638"/>
            <a:ext cx="9385610" cy="715962"/>
          </a:xfrm>
        </p:spPr>
        <p:txBody>
          <a:bodyPr>
            <a:normAutofit fontScale="90000"/>
          </a:bodyPr>
          <a:lstStyle/>
          <a:p>
            <a:r>
              <a:rPr lang="en-US" dirty="0" smtClean="0"/>
              <a:t>Seven years after President Kennedy’s Vision </a:t>
            </a:r>
            <a:endParaRPr lang="en-US" dirty="0"/>
          </a:p>
        </p:txBody>
      </p:sp>
    </p:spTree>
    <p:extLst>
      <p:ext uri="{BB962C8B-B14F-4D97-AF65-F5344CB8AC3E}">
        <p14:creationId xmlns:p14="http://schemas.microsoft.com/office/powerpoint/2010/main" val="153512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96881"/>
            <a:ext cx="7279574" cy="2351315"/>
          </a:xfrm>
        </p:spPr>
        <p:txBody>
          <a:bodyPr>
            <a:normAutofit fontScale="90000"/>
          </a:bodyPr>
          <a:lstStyle/>
          <a:p>
            <a:r>
              <a:rPr lang="en-US" b="1" dirty="0"/>
              <a:t>Political Leadership</a:t>
            </a:r>
            <a:r>
              <a:rPr lang="en-US" dirty="0"/>
              <a:t/>
            </a:r>
            <a:br>
              <a:rPr lang="en-US" dirty="0"/>
            </a:br>
            <a:r>
              <a:rPr lang="en-US" sz="2800" b="1" dirty="0" smtClean="0"/>
              <a:t>Leaders in this room </a:t>
            </a:r>
            <a:r>
              <a:rPr lang="en-US" sz="2800" b="1" dirty="0"/>
              <a:t>are convinced and motivated to </a:t>
            </a:r>
            <a:r>
              <a:rPr lang="en-US" sz="2800" b="1" dirty="0" smtClean="0"/>
              <a:t>achieve Goal SDG 6 that everyone </a:t>
            </a:r>
            <a:r>
              <a:rPr lang="en-US" sz="2800" b="1" dirty="0"/>
              <a:t>should have access to sustainable WASH services b 2030</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5168" y="6245897"/>
            <a:ext cx="2742978" cy="612103"/>
          </a:xfrm>
          <a:prstGeom prst="rect">
            <a:avLst/>
          </a:prstGeom>
        </p:spPr>
      </p:pic>
      <p:sp>
        <p:nvSpPr>
          <p:cNvPr id="5" name="Content Placeholder 4"/>
          <p:cNvSpPr>
            <a:spLocks noGrp="1"/>
          </p:cNvSpPr>
          <p:nvPr>
            <p:ph idx="1"/>
          </p:nvPr>
        </p:nvSpPr>
        <p:spPr>
          <a:xfrm>
            <a:off x="2108925" y="3678846"/>
            <a:ext cx="7671461" cy="2062103"/>
          </a:xfrm>
          <a:prstGeom prst="rect">
            <a:avLst/>
          </a:prstGeom>
        </p:spPr>
        <p:txBody>
          <a:bodyPr wrap="square">
            <a:spAutoFit/>
          </a:bodyPr>
          <a:lstStyle/>
          <a:p>
            <a:pPr marL="0" indent="0" algn="ctr">
              <a:buNone/>
            </a:pPr>
            <a:r>
              <a:rPr lang="en-US" dirty="0" smtClean="0"/>
              <a:t>The </a:t>
            </a:r>
            <a:r>
              <a:rPr lang="en-US" dirty="0"/>
              <a:t>political will to “stop doing business as usual” and reforming WASH service delivery is the starting point for strengthening the </a:t>
            </a:r>
            <a:r>
              <a:rPr lang="en-US" dirty="0" smtClean="0"/>
              <a:t>WASH Sector Building Blocks </a:t>
            </a:r>
          </a:p>
        </p:txBody>
      </p:sp>
      <p:pic>
        <p:nvPicPr>
          <p:cNvPr id="3" name="Picture 2"/>
          <p:cNvPicPr>
            <a:picLocks noChangeAspect="1"/>
          </p:cNvPicPr>
          <p:nvPr/>
        </p:nvPicPr>
        <p:blipFill>
          <a:blip r:embed="rId4"/>
          <a:stretch>
            <a:fillRect/>
          </a:stretch>
        </p:blipFill>
        <p:spPr>
          <a:xfrm>
            <a:off x="7677531" y="418810"/>
            <a:ext cx="4205711" cy="2403440"/>
          </a:xfrm>
          <a:prstGeom prst="rect">
            <a:avLst/>
          </a:prstGeom>
        </p:spPr>
      </p:pic>
    </p:spTree>
    <p:extLst>
      <p:ext uri="{BB962C8B-B14F-4D97-AF65-F5344CB8AC3E}">
        <p14:creationId xmlns:p14="http://schemas.microsoft.com/office/powerpoint/2010/main" val="178110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5" y="127000"/>
            <a:ext cx="11942956" cy="1212788"/>
          </a:xfrm>
        </p:spPr>
        <p:txBody>
          <a:bodyPr>
            <a:noAutofit/>
          </a:bodyPr>
          <a:lstStyle/>
          <a:p>
            <a:pPr algn="ctr"/>
            <a:r>
              <a:rPr lang="en-US" dirty="0" smtClean="0">
                <a:solidFill>
                  <a:schemeClr val="accent2">
                    <a:lumMod val="25000"/>
                  </a:schemeClr>
                </a:solidFill>
              </a:rPr>
              <a:t>Business as Usual </a:t>
            </a:r>
            <a:r>
              <a:rPr lang="en-US" sz="2400" dirty="0" smtClean="0">
                <a:solidFill>
                  <a:schemeClr val="accent2">
                    <a:lumMod val="25000"/>
                  </a:schemeClr>
                </a:solidFill>
              </a:rPr>
              <a:t/>
            </a:r>
            <a:br>
              <a:rPr lang="en-US" sz="2400" dirty="0" smtClean="0">
                <a:solidFill>
                  <a:schemeClr val="accent2">
                    <a:lumMod val="25000"/>
                  </a:schemeClr>
                </a:solidFill>
              </a:rPr>
            </a:br>
            <a:r>
              <a:rPr lang="en-US" sz="2400" dirty="0" smtClean="0">
                <a:solidFill>
                  <a:schemeClr val="accent2">
                    <a:lumMod val="25000"/>
                  </a:schemeClr>
                </a:solidFill>
              </a:rPr>
              <a:t>Will </a:t>
            </a:r>
            <a:r>
              <a:rPr lang="en-US" sz="2400" u="sng" dirty="0" smtClean="0">
                <a:solidFill>
                  <a:schemeClr val="accent2">
                    <a:lumMod val="25000"/>
                  </a:schemeClr>
                </a:solidFill>
              </a:rPr>
              <a:t>NOT</a:t>
            </a:r>
            <a:r>
              <a:rPr lang="en-US" sz="2400" dirty="0" smtClean="0">
                <a:solidFill>
                  <a:schemeClr val="accent2">
                    <a:lumMod val="25000"/>
                  </a:schemeClr>
                </a:solidFill>
              </a:rPr>
              <a:t> achieve Universal Sanitation Access </a:t>
            </a:r>
            <a:r>
              <a:rPr lang="en-US" sz="2400" dirty="0">
                <a:solidFill>
                  <a:schemeClr val="accent2">
                    <a:lumMod val="25000"/>
                  </a:schemeClr>
                </a:solidFill>
              </a:rPr>
              <a:t>by 2030 </a:t>
            </a:r>
            <a:r>
              <a:rPr lang="en-US" sz="2400" dirty="0" smtClean="0">
                <a:solidFill>
                  <a:schemeClr val="accent2">
                    <a:lumMod val="25000"/>
                  </a:schemeClr>
                </a:solidFill>
              </a:rPr>
              <a:t/>
            </a:r>
            <a:br>
              <a:rPr lang="en-US" sz="2400" dirty="0" smtClean="0">
                <a:solidFill>
                  <a:schemeClr val="accent2">
                    <a:lumMod val="25000"/>
                  </a:schemeClr>
                </a:solidFill>
              </a:rPr>
            </a:br>
            <a:endParaRPr lang="en-US" sz="2400" u="sng" dirty="0"/>
          </a:p>
        </p:txBody>
      </p:sp>
      <p:sp>
        <p:nvSpPr>
          <p:cNvPr id="9" name="Oval 8"/>
          <p:cNvSpPr/>
          <p:nvPr/>
        </p:nvSpPr>
        <p:spPr>
          <a:xfrm>
            <a:off x="6553200" y="4876800"/>
            <a:ext cx="152400" cy="488568"/>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11" name="Rectangle 10"/>
          <p:cNvSpPr/>
          <p:nvPr/>
        </p:nvSpPr>
        <p:spPr>
          <a:xfrm>
            <a:off x="3276600" y="3613666"/>
            <a:ext cx="2459006" cy="369332"/>
          </a:xfrm>
          <a:prstGeom prst="rect">
            <a:avLst/>
          </a:prstGeom>
        </p:spPr>
        <p:txBody>
          <a:bodyPr wrap="none">
            <a:spAutoFit/>
          </a:bodyPr>
          <a:lstStyle/>
          <a:p>
            <a:r>
              <a:rPr lang="en-US" b="1" dirty="0">
                <a:solidFill>
                  <a:prstClr val="black"/>
                </a:solidFill>
                <a:ea typeface="ＭＳ Ｐゴシック" charset="0"/>
                <a:cs typeface="Arial" charset="0"/>
              </a:rPr>
              <a:t>89 million people/ year.</a:t>
            </a:r>
            <a:endParaRPr lang="en-US" dirty="0"/>
          </a:p>
        </p:txBody>
      </p:sp>
      <p:cxnSp>
        <p:nvCxnSpPr>
          <p:cNvPr id="12" name="Straight Arrow Connector 11"/>
          <p:cNvCxnSpPr/>
          <p:nvPr/>
        </p:nvCxnSpPr>
        <p:spPr bwMode="auto">
          <a:xfrm flipH="1" flipV="1">
            <a:off x="3962400" y="3048000"/>
            <a:ext cx="76200" cy="5656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flipV="1">
            <a:off x="6100880" y="2057400"/>
            <a:ext cx="60472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27" y="1401335"/>
            <a:ext cx="8219720" cy="508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5113" y="6445458"/>
            <a:ext cx="5347874" cy="307777"/>
          </a:xfrm>
          <a:prstGeom prst="rect">
            <a:avLst/>
          </a:prstGeom>
          <a:noFill/>
        </p:spPr>
        <p:txBody>
          <a:bodyPr wrap="none" rtlCol="0">
            <a:spAutoFit/>
          </a:bodyPr>
          <a:lstStyle/>
          <a:p>
            <a:r>
              <a:rPr lang="en-US" sz="1400" dirty="0"/>
              <a:t>Source: </a:t>
            </a:r>
            <a:r>
              <a:rPr lang="en-US" sz="1400" dirty="0" smtClean="0"/>
              <a:t>author using unpublished </a:t>
            </a:r>
            <a:r>
              <a:rPr lang="en-US" sz="1400" dirty="0"/>
              <a:t>prepared by WSP/WB using JMP data</a:t>
            </a:r>
          </a:p>
        </p:txBody>
      </p:sp>
      <p:pic>
        <p:nvPicPr>
          <p:cNvPr id="15" name="Picture 2" descr="http://motion-forces-and-energy.wikispaces.com/file/view/chris-flanagan-acceleration%5B1%5D.jpg/141788017/chris-flanagan-acceleration%5B1%5D.jpg"/>
          <p:cNvPicPr>
            <a:picLocks noChangeAspect="1" noChangeArrowheads="1"/>
          </p:cNvPicPr>
          <p:nvPr/>
        </p:nvPicPr>
        <p:blipFill>
          <a:blip r:embed="rId3" cstate="print"/>
          <a:srcRect/>
          <a:stretch>
            <a:fillRect/>
          </a:stretch>
        </p:blipFill>
        <p:spPr bwMode="auto">
          <a:xfrm>
            <a:off x="9657489" y="1890524"/>
            <a:ext cx="2095585" cy="2880617"/>
          </a:xfrm>
          <a:prstGeom prst="rect">
            <a:avLst/>
          </a:prstGeom>
          <a:noFill/>
        </p:spPr>
      </p:pic>
      <p:pic>
        <p:nvPicPr>
          <p:cNvPr id="1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3793" y="6163159"/>
            <a:ext cx="2742978" cy="612103"/>
          </a:xfrm>
          <a:prstGeom prst="rect">
            <a:avLst/>
          </a:prstGeom>
        </p:spPr>
      </p:pic>
    </p:spTree>
    <p:extLst>
      <p:ext uri="{BB962C8B-B14F-4D97-AF65-F5344CB8AC3E}">
        <p14:creationId xmlns:p14="http://schemas.microsoft.com/office/powerpoint/2010/main" val="200320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274639"/>
            <a:ext cx="11251581" cy="715962"/>
          </a:xfrm>
        </p:spPr>
        <p:txBody>
          <a:bodyPr>
            <a:noAutofit/>
          </a:bodyPr>
          <a:lstStyle/>
          <a:p>
            <a:r>
              <a:rPr lang="en-US" b="1" dirty="0"/>
              <a:t>Building blocks for an effective WASH Sector</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46" y="6154458"/>
            <a:ext cx="2742978" cy="612103"/>
          </a:xfrm>
          <a:prstGeom prst="rect">
            <a:avLst/>
          </a:prstGeom>
        </p:spPr>
      </p:pic>
      <p:sp>
        <p:nvSpPr>
          <p:cNvPr id="8" name="Rectangle 7"/>
          <p:cNvSpPr/>
          <p:nvPr/>
        </p:nvSpPr>
        <p:spPr>
          <a:xfrm>
            <a:off x="1823442" y="1166752"/>
            <a:ext cx="7560527" cy="4801314"/>
          </a:xfrm>
          <a:prstGeom prst="rect">
            <a:avLst/>
          </a:prstGeom>
        </p:spPr>
        <p:txBody>
          <a:bodyPr wrap="square">
            <a:spAutoFit/>
          </a:bodyPr>
          <a:lstStyle/>
          <a:p>
            <a:pPr marL="342900" lvl="0" indent="-342900">
              <a:buFont typeface="Symbol" panose="05050102010706020507" pitchFamily="18" charset="2"/>
              <a:buChar char=""/>
            </a:pPr>
            <a:r>
              <a:rPr lang="en-US" sz="3600" b="1" dirty="0"/>
              <a:t>Sector Policy / </a:t>
            </a:r>
            <a:r>
              <a:rPr lang="en-US" sz="3600" b="1" dirty="0" smtClean="0"/>
              <a:t>Strategy</a:t>
            </a:r>
          </a:p>
          <a:p>
            <a:pPr marL="342900" indent="-342900">
              <a:buFont typeface="Symbol" panose="05050102010706020507" pitchFamily="18" charset="2"/>
              <a:buChar char=""/>
            </a:pPr>
            <a:r>
              <a:rPr lang="en-US" sz="3600" b="1" dirty="0"/>
              <a:t>Institutional </a:t>
            </a:r>
            <a:r>
              <a:rPr lang="en-US" sz="3600" b="1" dirty="0" smtClean="0"/>
              <a:t>arrangements</a:t>
            </a:r>
          </a:p>
          <a:p>
            <a:pPr marL="342900" indent="-342900">
              <a:buFont typeface="Symbol" panose="05050102010706020507" pitchFamily="18" charset="2"/>
              <a:buChar char=""/>
            </a:pPr>
            <a:r>
              <a:rPr lang="en-US" sz="3600" b="1" dirty="0"/>
              <a:t>Sector </a:t>
            </a:r>
            <a:r>
              <a:rPr lang="en-US" sz="3600" b="1" dirty="0" smtClean="0"/>
              <a:t>Financing</a:t>
            </a:r>
          </a:p>
          <a:p>
            <a:pPr marL="342900" lvl="0" indent="-342900">
              <a:buFont typeface="Symbol" panose="05050102010706020507" pitchFamily="18" charset="2"/>
              <a:buChar char=""/>
            </a:pPr>
            <a:r>
              <a:rPr lang="en-US" sz="3600" b="1" dirty="0" smtClean="0"/>
              <a:t>Planning, Monitoring and Review</a:t>
            </a:r>
          </a:p>
          <a:p>
            <a:pPr marL="342900" lvl="0" indent="-342900">
              <a:buFont typeface="Symbol" panose="05050102010706020507" pitchFamily="18" charset="2"/>
              <a:buChar char=""/>
            </a:pPr>
            <a:r>
              <a:rPr lang="en-US" sz="3600" b="1" dirty="0"/>
              <a:t>Capacity </a:t>
            </a:r>
            <a:r>
              <a:rPr lang="en-US" sz="3600" b="1" dirty="0" smtClean="0"/>
              <a:t>Development</a:t>
            </a:r>
          </a:p>
          <a:p>
            <a:pPr lvl="0"/>
            <a:endParaRPr lang="en-US" sz="3600" b="1" dirty="0" smtClean="0"/>
          </a:p>
          <a:p>
            <a:pPr lvl="0"/>
            <a:r>
              <a:rPr lang="en-US" sz="3600" b="1" dirty="0" smtClean="0"/>
              <a:t>PLUS</a:t>
            </a:r>
            <a:endParaRPr lang="en-US" sz="3600" b="1" dirty="0"/>
          </a:p>
          <a:p>
            <a:pPr marL="342900" indent="-342900">
              <a:buFont typeface="Symbol" panose="05050102010706020507" pitchFamily="18" charset="2"/>
              <a:buChar char=""/>
            </a:pPr>
            <a:r>
              <a:rPr lang="en-US" sz="3600" b="1" smtClean="0">
                <a:solidFill>
                  <a:prstClr val="black"/>
                </a:solidFill>
                <a:ea typeface="Calibri" panose="020F0502020204030204" pitchFamily="34" charset="0"/>
                <a:cs typeface="Times New Roman" panose="02020603050405020304" pitchFamily="18" charset="0"/>
              </a:rPr>
              <a:t>Regulation </a:t>
            </a:r>
            <a:r>
              <a:rPr lang="en-US" sz="3600" b="1" dirty="0" smtClean="0">
                <a:solidFill>
                  <a:prstClr val="black"/>
                </a:solidFill>
                <a:ea typeface="Calibri" panose="020F0502020204030204" pitchFamily="34" charset="0"/>
                <a:cs typeface="Times New Roman" panose="02020603050405020304" pitchFamily="18" charset="0"/>
              </a:rPr>
              <a:t>&amp; Accountability </a:t>
            </a:r>
            <a:endParaRPr lang="en-US" sz="3600" b="1" dirty="0">
              <a:solidFill>
                <a:prstClr val="black"/>
              </a:solidFill>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en-US"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26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1" y="126402"/>
            <a:ext cx="11728187" cy="2241394"/>
          </a:xfrm>
        </p:spPr>
        <p:txBody>
          <a:bodyPr>
            <a:normAutofit/>
          </a:bodyPr>
          <a:lstStyle/>
          <a:p>
            <a:pPr lvl="0"/>
            <a:r>
              <a:rPr lang="en-US" b="1" dirty="0"/>
              <a:t>Sector Policy / Strategy</a:t>
            </a:r>
            <a:r>
              <a:rPr lang="en-US" sz="4000" dirty="0"/>
              <a:t/>
            </a:r>
            <a:br>
              <a:rPr lang="en-US" sz="4000" dirty="0"/>
            </a:br>
            <a:endParaRPr lang="en-US" b="1"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996" y="6245898"/>
            <a:ext cx="2742978" cy="612103"/>
          </a:xfrm>
          <a:prstGeom prst="rect">
            <a:avLst/>
          </a:prstGeom>
        </p:spPr>
      </p:pic>
      <p:sp>
        <p:nvSpPr>
          <p:cNvPr id="11" name="TextBox 10"/>
          <p:cNvSpPr txBox="1"/>
          <p:nvPr/>
        </p:nvSpPr>
        <p:spPr>
          <a:xfrm>
            <a:off x="1508760" y="2183130"/>
            <a:ext cx="74295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4"/>
          <a:stretch>
            <a:fillRect/>
          </a:stretch>
        </p:blipFill>
        <p:spPr>
          <a:xfrm>
            <a:off x="10791825" y="0"/>
            <a:ext cx="1400175" cy="1590675"/>
          </a:xfrm>
          <a:prstGeom prst="rect">
            <a:avLst/>
          </a:prstGeom>
        </p:spPr>
      </p:pic>
      <p:sp>
        <p:nvSpPr>
          <p:cNvPr id="4" name="TextBox 3"/>
          <p:cNvSpPr txBox="1"/>
          <p:nvPr/>
        </p:nvSpPr>
        <p:spPr>
          <a:xfrm>
            <a:off x="1421715" y="2183130"/>
            <a:ext cx="9060278" cy="2862322"/>
          </a:xfrm>
          <a:prstGeom prst="rect">
            <a:avLst/>
          </a:prstGeom>
          <a:noFill/>
        </p:spPr>
        <p:txBody>
          <a:bodyPr wrap="square" rtlCol="0">
            <a:spAutoFit/>
          </a:bodyPr>
          <a:lstStyle/>
          <a:p>
            <a:r>
              <a:rPr lang="en-US" sz="3600" b="1" dirty="0" smtClean="0"/>
              <a:t>Evidence informed policies at national and subnational levels for all WASH subsectors and  </a:t>
            </a:r>
            <a:r>
              <a:rPr lang="en-US" sz="3600" b="1" dirty="0"/>
              <a:t>for </a:t>
            </a:r>
            <a:r>
              <a:rPr lang="en-US" sz="3600" b="1" dirty="0" smtClean="0"/>
              <a:t>both households </a:t>
            </a:r>
            <a:r>
              <a:rPr lang="en-US" sz="3600" b="1" dirty="0"/>
              <a:t>and institutions </a:t>
            </a:r>
            <a:r>
              <a:rPr lang="en-US" sz="3600" b="1" dirty="0" smtClean="0"/>
              <a:t> -  backed </a:t>
            </a:r>
            <a:r>
              <a:rPr lang="en-US" sz="3600" b="1" dirty="0"/>
              <a:t>by a legal framework,  is approved by cabinet and used by stakeholders</a:t>
            </a:r>
            <a:endParaRPr lang="en-US" sz="3600" dirty="0"/>
          </a:p>
        </p:txBody>
      </p:sp>
    </p:spTree>
    <p:extLst>
      <p:ext uri="{BB962C8B-B14F-4D97-AF65-F5344CB8AC3E}">
        <p14:creationId xmlns:p14="http://schemas.microsoft.com/office/powerpoint/2010/main" val="79939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278"/>
            <a:ext cx="12102790" cy="1839426"/>
          </a:xfrm>
        </p:spPr>
        <p:txBody>
          <a:bodyPr>
            <a:normAutofit/>
          </a:bodyPr>
          <a:lstStyle/>
          <a:p>
            <a:r>
              <a:rPr lang="en-US" b="1" dirty="0"/>
              <a:t>Institutional arrangements</a:t>
            </a:r>
            <a:br>
              <a:rPr lang="en-US" b="1" dirty="0"/>
            </a:br>
            <a:r>
              <a:rPr lang="en-US" sz="3100" b="1" dirty="0"/>
              <a:t/>
            </a:r>
            <a:br>
              <a:rPr lang="en-US" sz="3100" b="1" dirty="0"/>
            </a:br>
            <a:endParaRPr lang="en-US" sz="3100"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996" y="6245898"/>
            <a:ext cx="2742978" cy="612103"/>
          </a:xfrm>
          <a:prstGeom prst="rect">
            <a:avLst/>
          </a:prstGeom>
        </p:spPr>
      </p:pic>
      <p:sp>
        <p:nvSpPr>
          <p:cNvPr id="5" name="Content Placeholder 4"/>
          <p:cNvSpPr>
            <a:spLocks noGrp="1"/>
          </p:cNvSpPr>
          <p:nvPr>
            <p:ph idx="1"/>
          </p:nvPr>
        </p:nvSpPr>
        <p:spPr>
          <a:xfrm>
            <a:off x="312234" y="2687546"/>
            <a:ext cx="11790556" cy="904863"/>
          </a:xfrm>
          <a:prstGeom prst="rect">
            <a:avLst/>
          </a:prstGeom>
        </p:spPr>
        <p:txBody>
          <a:bodyPr wrap="square">
            <a:spAutoFit/>
          </a:bodyPr>
          <a:lstStyle/>
          <a:p>
            <a:pPr lvl="0"/>
            <a:endParaRPr lang="en-US" sz="2400" dirty="0"/>
          </a:p>
          <a:p>
            <a:endParaRPr lang="en-US" sz="2400" dirty="0"/>
          </a:p>
        </p:txBody>
      </p:sp>
      <p:sp>
        <p:nvSpPr>
          <p:cNvPr id="3" name="TextBox 2"/>
          <p:cNvSpPr txBox="1"/>
          <p:nvPr/>
        </p:nvSpPr>
        <p:spPr>
          <a:xfrm>
            <a:off x="682388" y="1749858"/>
            <a:ext cx="9961479" cy="3416320"/>
          </a:xfrm>
          <a:prstGeom prst="rect">
            <a:avLst/>
          </a:prstGeom>
          <a:noFill/>
        </p:spPr>
        <p:txBody>
          <a:bodyPr wrap="square" rtlCol="0">
            <a:spAutoFit/>
          </a:bodyPr>
          <a:lstStyle/>
          <a:p>
            <a:r>
              <a:rPr lang="en-US" sz="3600" b="1" dirty="0">
                <a:solidFill>
                  <a:prstClr val="black"/>
                </a:solidFill>
                <a:ea typeface="+mj-ea"/>
                <a:cs typeface="+mj-cs"/>
              </a:rPr>
              <a:t>The right institutions </a:t>
            </a:r>
            <a:r>
              <a:rPr lang="en-US" sz="3600" b="1" dirty="0" smtClean="0">
                <a:solidFill>
                  <a:prstClr val="black"/>
                </a:solidFill>
                <a:ea typeface="+mj-ea"/>
                <a:cs typeface="+mj-cs"/>
              </a:rPr>
              <a:t>(Public, Private and Non-Governmental) must </a:t>
            </a:r>
            <a:r>
              <a:rPr lang="en-US" sz="3600" b="1" dirty="0">
                <a:solidFill>
                  <a:prstClr val="black"/>
                </a:solidFill>
                <a:ea typeface="+mj-ea"/>
                <a:cs typeface="+mj-cs"/>
              </a:rPr>
              <a:t>be in place with all key roles and functions covered and clearly understood. </a:t>
            </a:r>
          </a:p>
          <a:p>
            <a:endParaRPr lang="en-US" sz="3600" b="1" dirty="0" smtClean="0">
              <a:solidFill>
                <a:prstClr val="black"/>
              </a:solidFill>
              <a:ea typeface="+mj-ea"/>
              <a:cs typeface="+mj-cs"/>
            </a:endParaRPr>
          </a:p>
          <a:p>
            <a:r>
              <a:rPr lang="en-US" sz="3600" b="1" dirty="0" smtClean="0">
                <a:solidFill>
                  <a:prstClr val="black"/>
                </a:solidFill>
                <a:ea typeface="+mj-ea"/>
                <a:cs typeface="+mj-cs"/>
              </a:rPr>
              <a:t>Also includes “at scale” and sustainable WASH subsector service delivery arrangements/models</a:t>
            </a:r>
            <a:endParaRPr lang="en-US" sz="2000" dirty="0"/>
          </a:p>
        </p:txBody>
      </p:sp>
      <p:pic>
        <p:nvPicPr>
          <p:cNvPr id="4" name="Picture 3"/>
          <p:cNvPicPr>
            <a:picLocks noChangeAspect="1"/>
          </p:cNvPicPr>
          <p:nvPr/>
        </p:nvPicPr>
        <p:blipFill>
          <a:blip r:embed="rId4"/>
          <a:stretch>
            <a:fillRect/>
          </a:stretch>
        </p:blipFill>
        <p:spPr>
          <a:xfrm>
            <a:off x="10479561" y="182161"/>
            <a:ext cx="1304925" cy="1409700"/>
          </a:xfrm>
          <a:prstGeom prst="rect">
            <a:avLst/>
          </a:prstGeom>
        </p:spPr>
      </p:pic>
    </p:spTree>
    <p:extLst>
      <p:ext uri="{BB962C8B-B14F-4D97-AF65-F5344CB8AC3E}">
        <p14:creationId xmlns:p14="http://schemas.microsoft.com/office/powerpoint/2010/main" val="71106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0" y="323386"/>
            <a:ext cx="11976410" cy="1572322"/>
          </a:xfrm>
        </p:spPr>
        <p:txBody>
          <a:bodyPr>
            <a:normAutofit/>
          </a:bodyPr>
          <a:lstStyle/>
          <a:p>
            <a:r>
              <a:rPr lang="en-US" b="1" dirty="0"/>
              <a:t>Sector Financing</a:t>
            </a:r>
            <a:br>
              <a:rPr lang="en-US" b="1" dirty="0"/>
            </a:br>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7432" y="6245897"/>
            <a:ext cx="2742978" cy="612103"/>
          </a:xfrm>
          <a:prstGeom prst="rect">
            <a:avLst/>
          </a:prstGeom>
        </p:spPr>
      </p:pic>
      <p:sp>
        <p:nvSpPr>
          <p:cNvPr id="5" name="Content Placeholder 4"/>
          <p:cNvSpPr>
            <a:spLocks noGrp="1"/>
          </p:cNvSpPr>
          <p:nvPr>
            <p:ph idx="1"/>
          </p:nvPr>
        </p:nvSpPr>
        <p:spPr>
          <a:xfrm>
            <a:off x="1037231" y="2650083"/>
            <a:ext cx="9703558" cy="3120854"/>
          </a:xfrm>
          <a:prstGeom prst="rect">
            <a:avLst/>
          </a:prstGeom>
        </p:spPr>
        <p:txBody>
          <a:bodyPr wrap="square">
            <a:spAutoFit/>
          </a:bodyPr>
          <a:lstStyle/>
          <a:p>
            <a:pPr marL="0" indent="0">
              <a:buNone/>
            </a:pPr>
            <a:r>
              <a:rPr lang="en-US" sz="3600" b="1" dirty="0">
                <a:solidFill>
                  <a:prstClr val="black"/>
                </a:solidFill>
                <a:ea typeface="+mj-ea"/>
                <a:cs typeface="+mj-cs"/>
              </a:rPr>
              <a:t>Adequate arrangements for financing WASH service delivery, including capital and programmatic costs. </a:t>
            </a:r>
            <a:r>
              <a:rPr lang="en-US" sz="3600" b="1" dirty="0">
                <a:solidFill>
                  <a:prstClr val="black"/>
                </a:solidFill>
              </a:rPr>
              <a:t>Realistic and transparent sector budget with identifiable funding streams</a:t>
            </a:r>
          </a:p>
          <a:p>
            <a:pPr marL="0" lvl="0" indent="0">
              <a:buNone/>
            </a:pPr>
            <a:endParaRPr lang="en-US" sz="4400" dirty="0"/>
          </a:p>
        </p:txBody>
      </p:sp>
      <p:pic>
        <p:nvPicPr>
          <p:cNvPr id="3" name="Picture 2"/>
          <p:cNvPicPr>
            <a:picLocks noChangeAspect="1"/>
          </p:cNvPicPr>
          <p:nvPr/>
        </p:nvPicPr>
        <p:blipFill>
          <a:blip r:embed="rId4"/>
          <a:stretch>
            <a:fillRect/>
          </a:stretch>
        </p:blipFill>
        <p:spPr>
          <a:xfrm>
            <a:off x="9996449" y="323386"/>
            <a:ext cx="1504950" cy="1476375"/>
          </a:xfrm>
          <a:prstGeom prst="rect">
            <a:avLst/>
          </a:prstGeom>
        </p:spPr>
      </p:pic>
    </p:spTree>
    <p:extLst>
      <p:ext uri="{BB962C8B-B14F-4D97-AF65-F5344CB8AC3E}">
        <p14:creationId xmlns:p14="http://schemas.microsoft.com/office/powerpoint/2010/main" val="619040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SP">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1090</Words>
  <Application>Microsoft Office PowerPoint</Application>
  <PresentationFormat>Widescreen</PresentationFormat>
  <Paragraphs>101</Paragraphs>
  <Slides>15</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ＭＳ Ｐゴシック</vt:lpstr>
      <vt:lpstr>Arial</vt:lpstr>
      <vt:lpstr>Calibri</vt:lpstr>
      <vt:lpstr>Cambria</vt:lpstr>
      <vt:lpstr>Lucida Bright</vt:lpstr>
      <vt:lpstr>Symbol</vt:lpstr>
      <vt:lpstr>Times</vt:lpstr>
      <vt:lpstr>Times New Roman</vt:lpstr>
      <vt:lpstr>Wingdings</vt:lpstr>
      <vt:lpstr>1_Office Theme</vt:lpstr>
      <vt:lpstr>Office Theme</vt:lpstr>
      <vt:lpstr>WSP</vt:lpstr>
      <vt:lpstr>Building blocks for an effective WASH Sector</vt:lpstr>
      <vt:lpstr>"I believe that this nation should commit itself to landing a man on the moon by the end of the decade.”</vt:lpstr>
      <vt:lpstr>Seven years after President Kennedy’s Vision </vt:lpstr>
      <vt:lpstr>Political Leadership Leaders in this room are convinced and motivated to achieve Goal SDG 6 that everyone should have access to sustainable WASH services b 2030</vt:lpstr>
      <vt:lpstr>Business as Usual  Will NOT achieve Universal Sanitation Access by 2030  </vt:lpstr>
      <vt:lpstr>Building blocks for an effective WASH Sector</vt:lpstr>
      <vt:lpstr>Sector Policy / Strategy </vt:lpstr>
      <vt:lpstr>Institutional arrangements  </vt:lpstr>
      <vt:lpstr>Sector Financing </vt:lpstr>
      <vt:lpstr>Planning, Monitoring, Learning and Review </vt:lpstr>
      <vt:lpstr>Capacity Development </vt:lpstr>
      <vt:lpstr>Regulation &amp; Accountability </vt:lpstr>
      <vt:lpstr>Process for Strengthening WASH Building Blocks</vt:lpstr>
      <vt:lpstr>PowerPoint Presentation</vt:lpstr>
      <vt:lpstr>PowerPoint Presentation</vt:lpstr>
    </vt:vector>
  </TitlesOfParts>
  <Company>Emory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Eduardo</dc:creator>
  <cp:lastModifiedBy>Admin</cp:lastModifiedBy>
  <cp:revision>71</cp:revision>
  <dcterms:created xsi:type="dcterms:W3CDTF">2016-03-05T20:33:11Z</dcterms:created>
  <dcterms:modified xsi:type="dcterms:W3CDTF">2016-03-17T06:23:10Z</dcterms:modified>
</cp:coreProperties>
</file>