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1" r:id="rId2"/>
    <p:sldId id="352" r:id="rId3"/>
    <p:sldId id="353" r:id="rId4"/>
    <p:sldId id="354" r:id="rId5"/>
    <p:sldId id="330" r:id="rId6"/>
    <p:sldId id="355" r:id="rId7"/>
    <p:sldId id="357" r:id="rId8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7">
          <p15:clr>
            <a:srgbClr val="A4A3A4"/>
          </p15:clr>
        </p15:guide>
        <p15:guide id="2" pos="254">
          <p15:clr>
            <a:srgbClr val="A4A3A4"/>
          </p15:clr>
        </p15:guide>
        <p15:guide id="3" pos="550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orella Polo" initials="F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7390"/>
    <a:srgbClr val="C98A37"/>
    <a:srgbClr val="A79859"/>
    <a:srgbClr val="0059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77302" autoAdjust="0"/>
  </p:normalViewPr>
  <p:slideViewPr>
    <p:cSldViewPr snapToGrid="0" snapToObjects="1">
      <p:cViewPr varScale="1">
        <p:scale>
          <a:sx n="70" d="100"/>
          <a:sy n="70" d="100"/>
        </p:scale>
        <p:origin x="1088" y="68"/>
      </p:cViewPr>
      <p:guideLst>
        <p:guide orient="horz" pos="1077"/>
        <p:guide pos="254"/>
        <p:guide pos="55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9621134-E3BA-4484-8C01-ECBDDF155378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358DDEB-CFC5-401B-BC4C-6F76ACCDB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825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ADB6186-CF51-40F7-938D-04D88D2B0562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5F5857-167B-46EA-A57E-62770E670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795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 insert:</a:t>
            </a:r>
          </a:p>
          <a:p>
            <a:pPr marL="177845" indent="-177845">
              <a:buFontTx/>
              <a:buChar char="-"/>
            </a:pPr>
            <a:r>
              <a:rPr lang="en-US" baseline="0" dirty="0" smtClean="0"/>
              <a:t>A picture from your country (your minister, or a WASH </a:t>
            </a:r>
            <a:r>
              <a:rPr lang="en-US" baseline="0" dirty="0" err="1" smtClean="0"/>
              <a:t>programme</a:t>
            </a:r>
            <a:r>
              <a:rPr lang="en-US" baseline="0" dirty="0" smtClean="0"/>
              <a:t>, or a stakeholder meeting/…)</a:t>
            </a:r>
          </a:p>
          <a:p>
            <a:pPr marL="177845" indent="-177845">
              <a:buFontTx/>
              <a:buChar char="-"/>
            </a:pPr>
            <a:r>
              <a:rPr lang="en-US" baseline="0" dirty="0" smtClean="0"/>
              <a:t>The flag from your country</a:t>
            </a:r>
          </a:p>
          <a:p>
            <a:pPr marL="177845" indent="-177845">
              <a:buFontTx/>
              <a:buChar char="-"/>
            </a:pPr>
            <a:r>
              <a:rPr lang="en-US" baseline="0" dirty="0" smtClean="0"/>
              <a:t>The name/s or the Minister/s presenting</a:t>
            </a:r>
          </a:p>
          <a:p>
            <a:pPr marL="177845" indent="-177845">
              <a:buFontTx/>
              <a:buChar char="-"/>
            </a:pPr>
            <a:r>
              <a:rPr lang="en-US" baseline="0" dirty="0" smtClean="0"/>
              <a:t>The topic of your presentation: it can be one of the 5 building blocks and it can be an example from a specific sub-sector. It should  be as much as possible relevant to prepare for the challenges posed by the SDGs ( how do we achieve universal, equitable, safely managed services)?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06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674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416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594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09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 insert:</a:t>
            </a:r>
          </a:p>
          <a:p>
            <a:pPr marL="177845" indent="-177845">
              <a:buFontTx/>
              <a:buChar char="-"/>
            </a:pPr>
            <a:r>
              <a:rPr lang="en-US" baseline="0" dirty="0" smtClean="0"/>
              <a:t>A picture from your country (your minister, or a WASH </a:t>
            </a:r>
            <a:r>
              <a:rPr lang="en-US" baseline="0" dirty="0" err="1" smtClean="0"/>
              <a:t>programme</a:t>
            </a:r>
            <a:r>
              <a:rPr lang="en-US" baseline="0" dirty="0" smtClean="0"/>
              <a:t>, or a stakeholder meeting/…)</a:t>
            </a:r>
          </a:p>
          <a:p>
            <a:pPr marL="177845" indent="-177845">
              <a:buFontTx/>
              <a:buChar char="-"/>
            </a:pPr>
            <a:r>
              <a:rPr lang="en-US" baseline="0" dirty="0" smtClean="0"/>
              <a:t>The flag from your country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652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74254" indent="-474254">
              <a:spcAft>
                <a:spcPts val="1867"/>
              </a:spcAft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Which one of the key building blocks would you like to discuss in more depth?</a:t>
            </a:r>
          </a:p>
          <a:p>
            <a:pPr marL="474254" indent="-474254">
              <a:spcAft>
                <a:spcPts val="1867"/>
              </a:spcAft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Which  subsector issues would you like to discuss in more depth?</a:t>
            </a:r>
          </a:p>
          <a:p>
            <a:pPr marL="474254" indent="-474254">
              <a:spcAft>
                <a:spcPts val="1867"/>
              </a:spcAft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Are there any countries in particular that you would like to learn from / exchange with?</a:t>
            </a:r>
          </a:p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7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white">
          <a:xfrm>
            <a:off x="0" y="3189939"/>
            <a:ext cx="9144000" cy="366806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2749296"/>
            <a:ext cx="9144000" cy="410870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 descr="ico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6811099" y="548819"/>
            <a:ext cx="536448" cy="731520"/>
          </a:xfrm>
          <a:prstGeom prst="rect">
            <a:avLst/>
          </a:prstGeom>
        </p:spPr>
      </p:pic>
      <p:pic>
        <p:nvPicPr>
          <p:cNvPr id="12" name="Picture 11" descr="logo-with-gray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450067" y="632011"/>
            <a:ext cx="1210122" cy="574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s-text-botto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239" y="524088"/>
            <a:ext cx="7478846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rgbClr val="0A929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1609725"/>
            <a:ext cx="9144000" cy="45196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609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239" y="524088"/>
            <a:ext cx="7442034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38" y="1724025"/>
            <a:ext cx="8324775" cy="4541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defRPr sz="2000" b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>
                <a:solidFill>
                  <a:schemeClr val="accent1"/>
                </a:solidFill>
                <a:latin typeface="+mn-lt"/>
                <a:cs typeface="Arial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4pPr>
            <a:lvl5pPr>
              <a:buClr>
                <a:srgbClr val="00599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53003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lnSpc>
                <a:spcPts val="26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5211" y="1719032"/>
            <a:ext cx="4139802" cy="4525963"/>
          </a:xfrm>
        </p:spPr>
        <p:txBody>
          <a:bodyPr/>
          <a:lstStyle>
            <a:lvl1pPr marL="342900" indent="-3429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/>
            </a:lvl1pPr>
            <a:lvl2pPr marL="627063" indent="-28733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800"/>
            </a:lvl2pPr>
            <a:lvl3pPr marL="857250" indent="-23018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/>
            </a:lvl3pPr>
            <a:lvl4pPr marL="1085850" indent="-2286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6211" y="1719032"/>
            <a:ext cx="4139802" cy="4525963"/>
          </a:xfrm>
        </p:spPr>
        <p:txBody>
          <a:bodyPr/>
          <a:lstStyle>
            <a:lvl1pPr marL="342900" indent="-3429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/>
            </a:lvl1pPr>
            <a:lvl2pPr marL="627063" indent="-28733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800"/>
            </a:lvl2pPr>
            <a:lvl3pPr marL="857250" indent="-23018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/>
            </a:lvl3pPr>
            <a:lvl4pPr marL="1085850" indent="-2286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71054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687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WA-PPT-image-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84163" y="274638"/>
            <a:ext cx="8577262" cy="6321425"/>
          </a:xfrm>
        </p:spPr>
        <p:txBody>
          <a:bodyPr vert="horz"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37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Logo i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298168"/>
            <a:ext cx="9144000" cy="1255776"/>
          </a:xfrm>
          <a:prstGeom prst="rect">
            <a:avLst/>
          </a:prstGeom>
        </p:spPr>
      </p:pic>
      <p:pic>
        <p:nvPicPr>
          <p:cNvPr id="3" name="Picture 2" descr="dots-text-bottom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238" y="524088"/>
            <a:ext cx="8324775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rgbClr val="0A929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1238" y="1716598"/>
            <a:ext cx="8324775" cy="4541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defRPr sz="2000" b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>
                <a:solidFill>
                  <a:schemeClr val="accent1"/>
                </a:solidFill>
                <a:latin typeface="+mn-lt"/>
                <a:cs typeface="Arial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4pPr>
            <a:lvl5pPr>
              <a:buClr>
                <a:srgbClr val="00599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3999" cy="6857999"/>
          </a:xfrm>
        </p:spPr>
        <p:txBody>
          <a:bodyPr vert="horz"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1109662" y="1083734"/>
            <a:ext cx="2743200" cy="2743200"/>
          </a:xfrm>
          <a:prstGeom prst="ellipse">
            <a:avLst/>
          </a:prstGeom>
          <a:solidFill>
            <a:schemeClr val="accent2">
              <a:alpha val="80000"/>
            </a:schemeClr>
          </a:solidFill>
        </p:spPr>
        <p:txBody>
          <a:bodyPr vert="horz" lIns="91440" tIns="91440" rIns="91440" bIns="91440" anchor="ctr" anchorCtr="1">
            <a:noAutofit/>
          </a:bodyPr>
          <a:lstStyle>
            <a:lvl1pPr marL="0" indent="0" algn="ctr">
              <a:spcBef>
                <a:spcPts val="1000"/>
              </a:spcBef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Quote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white">
          <a:xfrm>
            <a:off x="0" y="3189939"/>
            <a:ext cx="9144000" cy="366806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2749296"/>
            <a:ext cx="9144000" cy="4108703"/>
          </a:xfrm>
          <a:prstGeom prst="rect">
            <a:avLst/>
          </a:prstGeom>
        </p:spPr>
      </p:pic>
      <p:pic>
        <p:nvPicPr>
          <p:cNvPr id="2" name="Picture 1" descr="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447695" y="630884"/>
            <a:ext cx="1212494" cy="57607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icon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6811099" y="548819"/>
            <a:ext cx="536448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194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white">
          <a:xfrm>
            <a:off x="0" y="1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8179603" y="530352"/>
            <a:ext cx="644848" cy="77522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on-k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221717" y="548819"/>
            <a:ext cx="536448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pring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white">
          <a:xfrm>
            <a:off x="0" y="1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8179603" y="530352"/>
            <a:ext cx="644848" cy="7752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on-k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221717" y="548819"/>
            <a:ext cx="536448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0003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white">
          <a:xfrm>
            <a:off x="0" y="1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8179603" y="530352"/>
            <a:ext cx="644848" cy="775220"/>
          </a:xfrm>
          <a:prstGeom prst="rect">
            <a:avLst/>
          </a:prstGeom>
          <a:solidFill>
            <a:srgbClr val="69B7C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on-k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221717" y="548819"/>
            <a:ext cx="536448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464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Cran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white">
          <a:xfrm>
            <a:off x="0" y="1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8179603" y="530352"/>
            <a:ext cx="644848" cy="77522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on-k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221717" y="548819"/>
            <a:ext cx="536448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00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s-text-botto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chemeClr val="bg2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238" y="524088"/>
            <a:ext cx="7454305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38" y="1716598"/>
            <a:ext cx="8324775" cy="4541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defRPr sz="2000" b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>
                <a:solidFill>
                  <a:schemeClr val="accent1"/>
                </a:solidFill>
                <a:latin typeface="+mn-lt"/>
                <a:cs typeface="Arial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4pPr>
            <a:lvl5pPr>
              <a:buClr>
                <a:srgbClr val="00599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ots-text-botto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lnSpc>
                <a:spcPts val="2600"/>
              </a:lnSpc>
              <a:defRPr>
                <a:solidFill>
                  <a:srgbClr val="0A929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5211" y="1719032"/>
            <a:ext cx="4139802" cy="4525963"/>
          </a:xfrm>
        </p:spPr>
        <p:txBody>
          <a:bodyPr/>
          <a:lstStyle>
            <a:lvl1pPr marL="342900" indent="-3429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/>
            </a:lvl1pPr>
            <a:lvl2pPr marL="627063" indent="-28733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800"/>
            </a:lvl2pPr>
            <a:lvl3pPr marL="857250" indent="-23018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/>
            </a:lvl3pPr>
            <a:lvl4pPr marL="1085850" indent="-2286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6211" y="1719032"/>
            <a:ext cx="4139802" cy="4525963"/>
          </a:xfrm>
        </p:spPr>
        <p:txBody>
          <a:bodyPr/>
          <a:lstStyle>
            <a:lvl1pPr marL="342900" indent="-3429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/>
            </a:lvl1pPr>
            <a:lvl2pPr marL="627063" indent="-28733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800"/>
            </a:lvl2pPr>
            <a:lvl3pPr marL="857250" indent="-23018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/>
            </a:lvl3pPr>
            <a:lvl4pPr marL="1085850" indent="-2286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838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s-text-botto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238" y="524088"/>
            <a:ext cx="7472711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rgbClr val="0A929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403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98168"/>
            <a:ext cx="9144000" cy="125577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530352"/>
            <a:ext cx="7447927" cy="775220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ts val="260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713362"/>
            <a:ext cx="8321040" cy="4544568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</a:pPr>
            <a:r>
              <a:rPr lang="en-US" dirty="0" smtClean="0"/>
              <a:t>Click to edit Master text styles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</a:pPr>
            <a:r>
              <a:rPr lang="en-US" dirty="0" smtClean="0"/>
              <a:t>Second level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</a:pPr>
            <a:r>
              <a:rPr lang="en-US" dirty="0" smtClean="0"/>
              <a:t>Third level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</a:pPr>
            <a:r>
              <a:rPr lang="en-US" dirty="0" smtClean="0"/>
              <a:t>Fourth level</a:t>
            </a:r>
          </a:p>
        </p:txBody>
      </p:sp>
      <p:pic>
        <p:nvPicPr>
          <p:cNvPr id="7" name="Picture 6" descr="icon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1717" y="548819"/>
            <a:ext cx="536448" cy="7315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22" r:id="rId2"/>
    <p:sldLayoutId id="2147483718" r:id="rId3"/>
    <p:sldLayoutId id="2147483719" r:id="rId4"/>
    <p:sldLayoutId id="2147483721" r:id="rId5"/>
    <p:sldLayoutId id="2147483720" r:id="rId6"/>
    <p:sldLayoutId id="2147483717" r:id="rId7"/>
    <p:sldLayoutId id="2147483731" r:id="rId8"/>
    <p:sldLayoutId id="2147483724" r:id="rId9"/>
    <p:sldLayoutId id="2147483726" r:id="rId10"/>
    <p:sldLayoutId id="2147483727" r:id="rId11"/>
    <p:sldLayoutId id="2147483732" r:id="rId12"/>
    <p:sldLayoutId id="2147483725" r:id="rId13"/>
    <p:sldLayoutId id="2147483733" r:id="rId14"/>
    <p:sldLayoutId id="2147483734" r:id="rId15"/>
    <p:sldLayoutId id="2147483735" r:id="rId1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lang="en-US" sz="2400" b="1" i="0" kern="1200" smtClean="0">
          <a:solidFill>
            <a:schemeClr val="accent2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000" b="0" kern="1200" smtClean="0">
          <a:solidFill>
            <a:schemeClr val="accent1">
              <a:lumMod val="50000"/>
            </a:schemeClr>
          </a:solidFill>
          <a:latin typeface="+mn-lt"/>
          <a:ea typeface="ＭＳ Ｐゴシック" charset="-128"/>
          <a:cs typeface="Arial" pitchFamily="34" charset="0"/>
        </a:defRPr>
      </a:lvl1pPr>
      <a:lvl2pPr marL="627063" indent="-287338" algn="l" defTabSz="457200" rtl="0" eaLnBrk="0" fontAlgn="base" hangingPunct="0">
        <a:spcBef>
          <a:spcPct val="20000"/>
        </a:spcBef>
        <a:spcAft>
          <a:spcPts val="800"/>
        </a:spcAft>
        <a:buFont typeface="Arial" charset="0"/>
        <a:buChar char="–"/>
        <a:defRPr lang="en-US" sz="2000" kern="1200" smtClean="0">
          <a:solidFill>
            <a:schemeClr val="accent1"/>
          </a:solidFill>
          <a:latin typeface="+mn-lt"/>
          <a:ea typeface="ＭＳ Ｐゴシック" charset="-128"/>
          <a:cs typeface="Arial" pitchFamily="34" charset="0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ts val="400"/>
        </a:spcAft>
        <a:buFont typeface="Arial" charset="0"/>
        <a:buChar char="•"/>
        <a:defRPr lang="en-US" sz="1600" kern="1200" smtClean="0">
          <a:solidFill>
            <a:schemeClr val="accent1"/>
          </a:solidFill>
          <a:latin typeface="+mn-lt"/>
          <a:ea typeface="ＭＳ Ｐゴシック" charset="-128"/>
          <a:cs typeface="Arial" pitchFamily="34" charset="0"/>
        </a:defRPr>
      </a:lvl3pPr>
      <a:lvl4pPr marL="1085850" indent="-228600" algn="l" defTabSz="457200" rtl="0" eaLnBrk="0" fontAlgn="base" hangingPunct="0">
        <a:spcBef>
          <a:spcPct val="20000"/>
        </a:spcBef>
        <a:spcAft>
          <a:spcPts val="200"/>
        </a:spcAft>
        <a:buFont typeface="Arial" charset="0"/>
        <a:buChar char="–"/>
        <a:defRPr lang="en-US" sz="1600" kern="1200" smtClean="0">
          <a:solidFill>
            <a:schemeClr val="accent1"/>
          </a:solidFill>
          <a:latin typeface="+mn-lt"/>
          <a:ea typeface="ＭＳ Ｐゴシック" charset="-128"/>
          <a:cs typeface="Arial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US" sz="2000" kern="1200" smtClean="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189939"/>
            <a:ext cx="9144000" cy="366806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 descr="dots-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90126"/>
            <a:ext cx="9144000" cy="3467873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459027" cy="1372307"/>
          </a:xfrm>
        </p:spPr>
        <p:txBody>
          <a:bodyPr>
            <a:normAutofit/>
          </a:bodyPr>
          <a:lstStyle/>
          <a:p>
            <a:r>
              <a:rPr lang="en-US" dirty="0" smtClean="0"/>
              <a:t>Achievement of MDG Target for Sanitation</a:t>
            </a:r>
            <a:br>
              <a:rPr lang="en-US" dirty="0" smtClean="0"/>
            </a:br>
            <a:r>
              <a:rPr lang="en-US" dirty="0" smtClean="0"/>
              <a:t>SDGs and Way Forward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Irfan Tariq, Director General, The Ministry of Climate Change, Pakistan</a:t>
            </a:r>
          </a:p>
          <a:p>
            <a:r>
              <a:rPr lang="en-US" i="1" dirty="0" smtClean="0"/>
              <a:t>High Level Ministerial Meeting , 15 and 16 March 2016</a:t>
            </a:r>
            <a:endParaRPr lang="en-US" i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12" y="5894548"/>
            <a:ext cx="298376" cy="24292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375"/>
            <a:ext cx="2679699" cy="1471246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786343" y="5838476"/>
            <a:ext cx="1693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@</a:t>
            </a:r>
            <a:r>
              <a:rPr lang="fr-CH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sanwatforall</a:t>
            </a:r>
            <a:endParaRPr lang="fr-CH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Content Placeholder 3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896833" y="24242"/>
            <a:ext cx="3694479" cy="2935897"/>
          </a:xfrm>
          <a:prstGeom prst="rect">
            <a:avLst/>
          </a:prstGeom>
          <a:ln w="3175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8268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The issue we sought/seek to address 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9396" y="1864114"/>
            <a:ext cx="8280567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>
                <a:solidFill>
                  <a:srgbClr val="0A92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Sought </a:t>
            </a:r>
            <a:r>
              <a:rPr lang="en-US" sz="2000" b="1" dirty="0">
                <a:solidFill>
                  <a:srgbClr val="0A92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address: </a:t>
            </a: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 Rural Sanitation at Scale in Pakistan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MDG Target for sanitation has been achieved in 2015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Pakistan Approach to Total Sanitation (PATS) has changed lives of millions of Pakistanis who live in ODF communities now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Strategy to Accelerate Reduction in OD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PACOSAN II – Provinces defining WASH sector road maps 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>
                <a:solidFill>
                  <a:srgbClr val="0A92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 to address: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 Check Study to inform WASH </a:t>
            </a:r>
            <a:r>
              <a:rPr lang="en-US" dirty="0" err="1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r>
              <a:rPr lang="en-US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ensure sustainable WASH services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Joint Sector Reviews to identify bottlenecks and inform WASH Theory of Change 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indicators, develop and roll-out strategies to meet SDG targets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ODF Punjab by 2018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865" y="6235700"/>
            <a:ext cx="9271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91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What we are doing/did to address the issue 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9396" y="1688452"/>
            <a:ext cx="8067917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>
              <a:spcAft>
                <a:spcPts val="1200"/>
              </a:spcAft>
              <a:buFontTx/>
              <a:buChar char="-"/>
            </a:pPr>
            <a:endParaRPr lang="en-US" sz="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Took opportunity of 2010 flood to conceive and launch Pakistan approach to total sanitation (PATS)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Provincial governments rolling out PATS with government funding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Provincial WASH Sector Master Plans are being with convergence to other important sectors e.g. Nutrition for reduction in stunting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WASH TOC being jointly reviewed 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government in Policy formulation, coordination and reporting role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993" y="6030669"/>
            <a:ext cx="9271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74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Outcomes/ lessons learnt/ next steps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9396" y="2237092"/>
            <a:ext cx="8067917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>
              <a:spcAft>
                <a:spcPts val="1200"/>
              </a:spcAft>
              <a:buFontTx/>
              <a:buChar char="-"/>
            </a:pPr>
            <a:endParaRPr lang="en-US" sz="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Pakistan achieved MDG target of sanitation in 2015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and strengthening the government systems is key to go at scale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Alignment of new targets, strategies and PATS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SDGs 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0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11238" y="524088"/>
            <a:ext cx="6231811" cy="780143"/>
          </a:xfrm>
        </p:spPr>
        <p:txBody>
          <a:bodyPr anchor="ctr"/>
          <a:lstStyle/>
          <a:p>
            <a:r>
              <a:rPr lang="en-US" dirty="0" smtClean="0"/>
              <a:t>Ideas on planning and reviewing progress of the SDGs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4816" y="2081047"/>
            <a:ext cx="3442883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WASH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Parliamentary task force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SDGs,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Broader process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the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stake holders, consultative workshops, finalizing the indicators and setting the targets 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of process/ steps/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MoCC Custodian of WASH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mandate Provinces developing sector master plans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2459" y="1445306"/>
            <a:ext cx="3134242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teps already undertaken to plan for the SDGs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8390" y="1401920"/>
            <a:ext cx="3886673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Suggestions for a global review of progress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65238" y="2153192"/>
            <a:ext cx="4749578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SDGs and agreed indicators as framework to monitor progress 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and report progress biannually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annual Joint Sector Reviews  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WASHBAT for JSR, JMP to monitor outcomes and GLAAS to monitor processes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Align Global commitments with regional and national priorities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509180" y="47462"/>
            <a:ext cx="1494008" cy="1431758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Background for discussions - not to be presented  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879" y="6130932"/>
            <a:ext cx="9271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189939"/>
            <a:ext cx="9144000" cy="366806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 descr="dots-tit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749296"/>
            <a:ext cx="9144000" cy="410870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Template 3: Bullet points list</a:t>
            </a:r>
            <a:br>
              <a:rPr lang="en-US" dirty="0" smtClean="0"/>
            </a:br>
            <a:r>
              <a:rPr lang="en-US" dirty="0" smtClean="0"/>
              <a:t>Learning from other countries: Key topics and countries we would like to learn about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High Level Ministerial Meeting , 15 and 16 March 2016</a:t>
            </a:r>
            <a:endParaRPr lang="en-US" i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12" y="5894548"/>
            <a:ext cx="298376" cy="24292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59400" cy="2989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786343" y="5838476"/>
            <a:ext cx="1693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@</a:t>
            </a:r>
            <a:r>
              <a:rPr lang="fr-CH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sanwatforall</a:t>
            </a:r>
            <a:endParaRPr lang="fr-CH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37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Learning from each other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9092" y="1575675"/>
            <a:ext cx="7556877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would like to hear more of/ from the following:</a:t>
            </a:r>
          </a:p>
          <a:p>
            <a:pPr marL="457200" indent="-457200">
              <a:lnSpc>
                <a:spcPts val="1700"/>
              </a:lnSpc>
              <a:spcAft>
                <a:spcPts val="1800"/>
              </a:spcAft>
              <a:buFontTx/>
              <a:buAutoNum type="arabicPeriod"/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building blocks</a:t>
            </a:r>
          </a:p>
          <a:p>
            <a:pPr marL="914400" lvl="1" indent="-457200">
              <a:lnSpc>
                <a:spcPts val="17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arrangements</a:t>
            </a:r>
          </a:p>
          <a:p>
            <a:pPr marL="914400" lvl="1" indent="-457200">
              <a:lnSpc>
                <a:spcPts val="17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Planning, monitoring and review</a:t>
            </a:r>
          </a:p>
          <a:p>
            <a:pPr marL="457200" indent="-457200">
              <a:lnSpc>
                <a:spcPts val="1700"/>
              </a:lnSpc>
              <a:spcAft>
                <a:spcPts val="1800"/>
              </a:spcAft>
              <a:buFontTx/>
              <a:buAutoNum type="arabicPeriod"/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thematic issues</a:t>
            </a:r>
          </a:p>
          <a:p>
            <a:pPr marL="914400" lvl="1" indent="-457200">
              <a:lnSpc>
                <a:spcPts val="17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sector involvement and innovation</a:t>
            </a:r>
          </a:p>
          <a:p>
            <a:pPr marL="914400" lvl="1" indent="-457200">
              <a:lnSpc>
                <a:spcPts val="17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Equitable financing mechanisms for WASH</a:t>
            </a:r>
          </a:p>
          <a:p>
            <a:pPr marL="457200" indent="-457200">
              <a:lnSpc>
                <a:spcPts val="1700"/>
              </a:lnSpc>
              <a:spcAft>
                <a:spcPts val="1800"/>
              </a:spcAft>
              <a:buFontTx/>
              <a:buAutoNum type="arabicPeriod"/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</a:p>
          <a:p>
            <a:pPr marL="914400" lvl="1" indent="-457200">
              <a:lnSpc>
                <a:spcPts val="17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Sri-Lanka – Institutional arrangements and institutional WASH</a:t>
            </a:r>
            <a:endParaRPr lang="en-US" sz="2000" dirty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ts val="1700"/>
              </a:lnSpc>
              <a:spcAft>
                <a:spcPts val="1800"/>
              </a:spcAft>
            </a:pPr>
            <a:endParaRPr lang="en-US" sz="2000" dirty="0" smtClean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311" y="6071258"/>
            <a:ext cx="9271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71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0">
      <a:dk1>
        <a:sysClr val="windowText" lastClr="000000"/>
      </a:dk1>
      <a:lt1>
        <a:sysClr val="window" lastClr="FFFFFF"/>
      </a:lt1>
      <a:dk2>
        <a:srgbClr val="003036"/>
      </a:dk2>
      <a:lt2>
        <a:srgbClr val="0A9294"/>
      </a:lt2>
      <a:accent1>
        <a:srgbClr val="707C80"/>
      </a:accent1>
      <a:accent2>
        <a:srgbClr val="97BF2C"/>
      </a:accent2>
      <a:accent3>
        <a:srgbClr val="69B7C3"/>
      </a:accent3>
      <a:accent4>
        <a:srgbClr val="E9D91B"/>
      </a:accent4>
      <a:accent5>
        <a:srgbClr val="80143C"/>
      </a:accent5>
      <a:accent6>
        <a:srgbClr val="D63E37"/>
      </a:accent6>
      <a:hlink>
        <a:srgbClr val="006467"/>
      </a:hlink>
      <a:folHlink>
        <a:srgbClr val="00646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15314</TotalTime>
  <Words>593</Words>
  <Application>Microsoft Office PowerPoint</Application>
  <PresentationFormat>On-screen Show (4:3)</PresentationFormat>
  <Paragraphs>70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Wingdings</vt:lpstr>
      <vt:lpstr>Office Theme</vt:lpstr>
      <vt:lpstr>Achievement of MDG Target for Sanitation SDGs and Way Forward</vt:lpstr>
      <vt:lpstr>The issue we sought/seek to address </vt:lpstr>
      <vt:lpstr>What we are doing/did to address the issue </vt:lpstr>
      <vt:lpstr>Outcomes/ lessons learnt/ next steps</vt:lpstr>
      <vt:lpstr>Ideas on planning and reviewing progress of the SDGs</vt:lpstr>
      <vt:lpstr>Template 3: Bullet points list Learning from other countries: Key topics and countries we would like to learn about</vt:lpstr>
      <vt:lpstr>Learning from each other</vt:lpstr>
    </vt:vector>
  </TitlesOfParts>
  <Company>Ultra Virgo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SAWFA</dc:title>
  <dc:creator>Patrick Durgin-Bruce</dc:creator>
  <cp:lastModifiedBy>Kamran Naeem</cp:lastModifiedBy>
  <cp:revision>383</cp:revision>
  <cp:lastPrinted>2016-01-25T18:30:19Z</cp:lastPrinted>
  <dcterms:created xsi:type="dcterms:W3CDTF">2013-06-26T03:26:47Z</dcterms:created>
  <dcterms:modified xsi:type="dcterms:W3CDTF">2016-03-17T06:15:26Z</dcterms:modified>
</cp:coreProperties>
</file>