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60" r:id="rId3"/>
    <p:sldId id="264" r:id="rId4"/>
    <p:sldId id="261" r:id="rId5"/>
    <p:sldId id="265" r:id="rId6"/>
    <p:sldId id="266"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81" autoAdjust="0"/>
  </p:normalViewPr>
  <p:slideViewPr>
    <p:cSldViewPr>
      <p:cViewPr>
        <p:scale>
          <a:sx n="60" d="100"/>
          <a:sy n="60"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1286C-5FEC-4017-95E4-72E97D94061C}" type="datetimeFigureOut">
              <a:rPr lang="en-GB" smtClean="0"/>
              <a:t>15/03/2016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331F7-303F-47C6-A096-1042B4EDA6FC}" type="slidenum">
              <a:rPr lang="en-GB" smtClean="0"/>
              <a:t>‹#›</a:t>
            </a:fld>
            <a:endParaRPr lang="en-GB"/>
          </a:p>
        </p:txBody>
      </p:sp>
    </p:spTree>
    <p:extLst>
      <p:ext uri="{BB962C8B-B14F-4D97-AF65-F5344CB8AC3E}">
        <p14:creationId xmlns:p14="http://schemas.microsoft.com/office/powerpoint/2010/main" val="229928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6D6B3B-E705-B047-9B8A-83C91CBA9130}" type="slidenum">
              <a:rPr lang="en-US" smtClean="0"/>
              <a:pPr/>
              <a:t>1</a:t>
            </a:fld>
            <a:endParaRPr lang="en-US"/>
          </a:p>
        </p:txBody>
      </p:sp>
    </p:spTree>
    <p:extLst>
      <p:ext uri="{BB962C8B-B14F-4D97-AF65-F5344CB8AC3E}">
        <p14:creationId xmlns:p14="http://schemas.microsoft.com/office/powerpoint/2010/main" val="16989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can do it - c</a:t>
            </a:r>
            <a:r>
              <a:rPr lang="fr-CH" sz="1700" b="1" dirty="0" err="1" smtClean="0">
                <a:solidFill>
                  <a:srgbClr val="0F3661"/>
                </a:solidFill>
                <a:latin typeface="Calibri" panose="020F0502020204030204" pitchFamily="34" charset="0"/>
                <a:cs typeface="Calibri" panose="020F0502020204030204" pitchFamily="34" charset="0"/>
              </a:rPr>
              <a:t>onsiderable</a:t>
            </a:r>
            <a:r>
              <a:rPr lang="fr-CH" sz="1700" b="1" dirty="0" smtClean="0">
                <a:solidFill>
                  <a:srgbClr val="0F3661"/>
                </a:solidFill>
                <a:latin typeface="Calibri" panose="020F0502020204030204" pitchFamily="34" charset="0"/>
                <a:cs typeface="Calibri" panose="020F0502020204030204" pitchFamily="34" charset="0"/>
              </a:rPr>
              <a:t> </a:t>
            </a:r>
            <a:r>
              <a:rPr lang="fr-CH" sz="1700" b="1" dirty="0" err="1" smtClean="0">
                <a:solidFill>
                  <a:srgbClr val="0F3661"/>
                </a:solidFill>
                <a:latin typeface="Calibri" panose="020F0502020204030204" pitchFamily="34" charset="0"/>
                <a:cs typeface="Calibri" panose="020F0502020204030204" pitchFamily="34" charset="0"/>
              </a:rPr>
              <a:t>progress</a:t>
            </a:r>
            <a:r>
              <a:rPr lang="fr-CH" sz="1700" b="1" dirty="0" smtClean="0">
                <a:solidFill>
                  <a:srgbClr val="0F3661"/>
                </a:solidFill>
                <a:latin typeface="Calibri" panose="020F0502020204030204" pitchFamily="34" charset="0"/>
                <a:cs typeface="Calibri" panose="020F0502020204030204" pitchFamily="34" charset="0"/>
              </a:rPr>
              <a:t> over the MDG </a:t>
            </a:r>
            <a:r>
              <a:rPr lang="fr-CH" sz="1700" b="1" dirty="0" err="1" smtClean="0">
                <a:solidFill>
                  <a:srgbClr val="0F3661"/>
                </a:solidFill>
                <a:latin typeface="Calibri" panose="020F0502020204030204" pitchFamily="34" charset="0"/>
                <a:cs typeface="Calibri" panose="020F0502020204030204" pitchFamily="34" charset="0"/>
              </a:rPr>
              <a:t>period</a:t>
            </a:r>
            <a:r>
              <a:rPr lang="fr-CH" sz="1700" b="1" dirty="0" smtClean="0">
                <a:solidFill>
                  <a:srgbClr val="0F3661"/>
                </a:solidFill>
                <a:latin typeface="Calibri" panose="020F0502020204030204" pitchFamily="34" charset="0"/>
                <a:cs typeface="Calibri" panose="020F0502020204030204" pitchFamily="34" charset="0"/>
              </a:rPr>
              <a:t> in </a:t>
            </a:r>
            <a:r>
              <a:rPr lang="fr-CH" sz="1700" b="1" dirty="0" err="1" smtClean="0">
                <a:solidFill>
                  <a:srgbClr val="0F3661"/>
                </a:solidFill>
                <a:latin typeface="Calibri" panose="020F0502020204030204" pitchFamily="34" charset="0"/>
                <a:cs typeface="Calibri" panose="020F0502020204030204" pitchFamily="34" charset="0"/>
              </a:rPr>
              <a:t>access</a:t>
            </a:r>
            <a:r>
              <a:rPr lang="fr-CH" sz="1700" b="1" dirty="0" smtClean="0">
                <a:solidFill>
                  <a:srgbClr val="0F3661"/>
                </a:solidFill>
                <a:latin typeface="Calibri" panose="020F0502020204030204" pitchFamily="34" charset="0"/>
                <a:cs typeface="Calibri" panose="020F0502020204030204" pitchFamily="34" charset="0"/>
              </a:rPr>
              <a:t> to water</a:t>
            </a:r>
          </a:p>
          <a:p>
            <a:pPr lvl="1"/>
            <a:r>
              <a:rPr lang="en-US" sz="1700" dirty="0" smtClean="0">
                <a:solidFill>
                  <a:schemeClr val="tx1"/>
                </a:solidFill>
                <a:latin typeface="Calibri" panose="020F0502020204030204" pitchFamily="34" charset="0"/>
                <a:cs typeface="Calibri" panose="020F0502020204030204" pitchFamily="34" charset="0"/>
              </a:rPr>
              <a:t>147 countries have met the MDG drinking water target</a:t>
            </a:r>
          </a:p>
          <a:p>
            <a:pPr lvl="1"/>
            <a:r>
              <a:rPr lang="en-US" sz="1700" dirty="0" smtClean="0">
                <a:solidFill>
                  <a:schemeClr val="tx1"/>
                </a:solidFill>
                <a:latin typeface="Calibri" panose="020F0502020204030204" pitchFamily="34" charset="0"/>
                <a:cs typeface="Calibri" panose="020F0502020204030204" pitchFamily="34" charset="0"/>
              </a:rPr>
              <a:t>2.6 </a:t>
            </a:r>
            <a:r>
              <a:rPr lang="en-US" sz="1700" dirty="0" err="1" smtClean="0">
                <a:solidFill>
                  <a:schemeClr val="tx1"/>
                </a:solidFill>
                <a:latin typeface="Calibri" panose="020F0502020204030204" pitchFamily="34" charset="0"/>
                <a:cs typeface="Calibri" panose="020F0502020204030204" pitchFamily="34" charset="0"/>
              </a:rPr>
              <a:t>bn</a:t>
            </a:r>
            <a:r>
              <a:rPr lang="en-US" sz="1700" dirty="0" smtClean="0">
                <a:solidFill>
                  <a:schemeClr val="tx1"/>
                </a:solidFill>
                <a:latin typeface="Calibri" panose="020F0502020204030204" pitchFamily="34" charset="0"/>
                <a:cs typeface="Calibri" panose="020F0502020204030204" pitchFamily="34" charset="0"/>
              </a:rPr>
              <a:t> gained access. </a:t>
            </a:r>
          </a:p>
          <a:p>
            <a:pPr lvl="1"/>
            <a:r>
              <a:rPr lang="en-US" sz="1700" dirty="0" smtClean="0">
                <a:solidFill>
                  <a:schemeClr val="tx1"/>
                </a:solidFill>
                <a:latin typeface="Calibri" panose="020F0502020204030204" pitchFamily="34" charset="0"/>
                <a:cs typeface="Calibri" panose="020F0502020204030204" pitchFamily="34" charset="0"/>
              </a:rPr>
              <a:t>Nearly 3/4: piped water on premises</a:t>
            </a:r>
            <a:endParaRPr lang="fr-CH" sz="1700" dirty="0" smtClean="0">
              <a:solidFill>
                <a:schemeClr val="tx1"/>
              </a:solidFill>
              <a:latin typeface="Calibri" panose="020F0502020204030204" pitchFamily="34" charset="0"/>
              <a:cs typeface="Calibri" panose="020F0502020204030204" pitchFamily="34" charset="0"/>
            </a:endParaRPr>
          </a:p>
          <a:p>
            <a:r>
              <a:rPr lang="en-GB" b="1" dirty="0" smtClean="0">
                <a:solidFill>
                  <a:srgbClr val="0F3661"/>
                </a:solidFill>
                <a:latin typeface="Calibri" panose="020F0502020204030204" pitchFamily="34" charset="0"/>
                <a:cs typeface="Calibri" panose="020F0502020204030204" pitchFamily="34" charset="0"/>
              </a:rPr>
              <a:t>Ethiopia example</a:t>
            </a:r>
            <a:r>
              <a:rPr lang="en-GB" b="1" baseline="0" dirty="0" smtClean="0">
                <a:solidFill>
                  <a:srgbClr val="0F3661"/>
                </a:solidFill>
                <a:latin typeface="Calibri" panose="020F0502020204030204" pitchFamily="34" charset="0"/>
                <a:cs typeface="Calibri" panose="020F0502020204030204" pitchFamily="34" charset="0"/>
              </a:rPr>
              <a:t> in </a:t>
            </a:r>
            <a:r>
              <a:rPr lang="en-GB" b="1" dirty="0" smtClean="0">
                <a:solidFill>
                  <a:srgbClr val="0F3661"/>
                </a:solidFill>
                <a:latin typeface="Calibri" panose="020F0502020204030204" pitchFamily="34" charset="0"/>
                <a:cs typeface="Calibri" panose="020F0502020204030204" pitchFamily="34" charset="0"/>
              </a:rPr>
              <a:t>reduction in OD: f</a:t>
            </a:r>
            <a:r>
              <a:rPr lang="en-US" b="1" dirty="0" smtClean="0">
                <a:solidFill>
                  <a:srgbClr val="0F3661"/>
                </a:solidFill>
                <a:latin typeface="Calibri" panose="020F0502020204030204" pitchFamily="34" charset="0"/>
                <a:cs typeface="Calibri" panose="020F0502020204030204" pitchFamily="34" charset="0"/>
              </a:rPr>
              <a:t>rom 1990 to 2012, open defecation in Ethiopia fell by 55 percentage points, from 92% to 37%3. </a:t>
            </a:r>
          </a:p>
          <a:p>
            <a:endParaRPr lang="en-US" b="1" dirty="0" smtClean="0">
              <a:solidFill>
                <a:srgbClr val="0F3661"/>
              </a:solidFill>
              <a:latin typeface="Calibri" panose="020F0502020204030204" pitchFamily="34" charset="0"/>
              <a:cs typeface="Calibri" panose="020F0502020204030204" pitchFamily="34" charset="0"/>
            </a:endParaRPr>
          </a:p>
          <a:p>
            <a:r>
              <a:rPr lang="en-US" b="1" dirty="0" smtClean="0">
                <a:solidFill>
                  <a:srgbClr val="0F3661"/>
                </a:solidFill>
                <a:latin typeface="Calibri" panose="020F0502020204030204" pitchFamily="34" charset="0"/>
                <a:cs typeface="Calibri" panose="020F0502020204030204" pitchFamily="34" charset="0"/>
              </a:rPr>
              <a:t>Countries</a:t>
            </a:r>
            <a:r>
              <a:rPr lang="en-US" b="1" baseline="0" dirty="0" smtClean="0">
                <a:solidFill>
                  <a:srgbClr val="0F3661"/>
                </a:solidFill>
                <a:latin typeface="Calibri" panose="020F0502020204030204" pitchFamily="34" charset="0"/>
                <a:cs typeface="Calibri" panose="020F0502020204030204" pitchFamily="34" charset="0"/>
              </a:rPr>
              <a:t> are doing many things right,  but there is still room for improved approaches</a:t>
            </a:r>
            <a:endParaRPr lang="en-GB" b="1" dirty="0" smtClean="0">
              <a:solidFill>
                <a:srgbClr val="0F366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C787146-650B-42DB-970E-9650D73EC3A8}" type="slidenum">
              <a:rPr lang="en-GB" smtClean="0"/>
              <a:t>2</a:t>
            </a:fld>
            <a:endParaRPr lang="en-GB"/>
          </a:p>
        </p:txBody>
      </p:sp>
    </p:spTree>
    <p:extLst>
      <p:ext uri="{BB962C8B-B14F-4D97-AF65-F5344CB8AC3E}">
        <p14:creationId xmlns:p14="http://schemas.microsoft.com/office/powerpoint/2010/main" val="261965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r>
              <a:rPr lang="en-US" baseline="0" dirty="0" smtClean="0"/>
              <a:t>t behind these gains, massive inequalities persist (many countries with impressive access gains are struggling to provide services to those rural areas and </a:t>
            </a:r>
            <a:r>
              <a:rPr lang="en-US" baseline="0" dirty="0" err="1" smtClean="0"/>
              <a:t>peri</a:t>
            </a:r>
            <a:r>
              <a:rPr lang="en-US" baseline="0" dirty="0" smtClean="0"/>
              <a:t> urban slums)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two sources of data: JMP</a:t>
            </a:r>
            <a:r>
              <a:rPr lang="en-US" baseline="0" dirty="0" smtClean="0"/>
              <a:t> and GLAAS </a:t>
            </a:r>
          </a:p>
          <a:p>
            <a:endParaRPr lang="en-US" baseline="0" dirty="0" smtClean="0"/>
          </a:p>
          <a:p>
            <a:r>
              <a:rPr lang="en-US" baseline="0" dirty="0" smtClean="0"/>
              <a:t>Second Lesson is "Don't wait…"</a:t>
            </a:r>
          </a:p>
          <a:p>
            <a:r>
              <a:rPr lang="en-US" baseline="0" dirty="0" smtClean="0"/>
              <a:t>-on the right hand side of the slide, we see that richest wealth quintile gain services at an accelerated rate, furthering inequality; often countries achieve near 100% among the before substantive gains are made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know from the GLAAS, that very few countries have begun to put in place policy measure to address the poorest, but that less than a third report implementing this in a systematic, meaningful way.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C787146-650B-42DB-970E-9650D73EC3A8}" type="slidenum">
              <a:rPr lang="en-GB" smtClean="0"/>
              <a:t>3</a:t>
            </a:fld>
            <a:endParaRPr lang="en-GB"/>
          </a:p>
        </p:txBody>
      </p:sp>
    </p:spTree>
    <p:extLst>
      <p:ext uri="{BB962C8B-B14F-4D97-AF65-F5344CB8AC3E}">
        <p14:creationId xmlns:p14="http://schemas.microsoft.com/office/powerpoint/2010/main" val="28970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Relative prioritization </a:t>
            </a:r>
          </a:p>
          <a:p>
            <a:r>
              <a:rPr lang="en-US" sz="1200" b="0" i="0" u="none" strike="noStrike" kern="1200" baseline="0" dirty="0" smtClean="0">
                <a:solidFill>
                  <a:schemeClr val="tx1"/>
                </a:solidFill>
                <a:latin typeface="+mn-lt"/>
                <a:ea typeface="+mn-ea"/>
                <a:cs typeface="+mn-cs"/>
              </a:rPr>
              <a:t>-Resources flow from donors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Sustainability of revenue strains</a:t>
            </a:r>
          </a:p>
          <a:p>
            <a:r>
              <a:rPr lang="en-US" sz="1200" b="0" i="0" u="none" strike="noStrike" kern="1200" baseline="0" dirty="0" smtClean="0">
                <a:solidFill>
                  <a:schemeClr val="tx1"/>
                </a:solidFill>
                <a:latin typeface="+mn-lt"/>
                <a:ea typeface="+mn-ea"/>
                <a:cs typeface="+mn-cs"/>
              </a:rPr>
              <a:t>-Few countries indicate that tariff revenues cover the majority of operation and basic maintenance costs.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-Population growth. </a:t>
            </a:r>
            <a:endParaRPr lang="en-US" dirty="0"/>
          </a:p>
        </p:txBody>
      </p:sp>
      <p:sp>
        <p:nvSpPr>
          <p:cNvPr id="4" name="Slide Number Placeholder 3"/>
          <p:cNvSpPr>
            <a:spLocks noGrp="1"/>
          </p:cNvSpPr>
          <p:nvPr>
            <p:ph type="sldNum" sz="quarter" idx="10"/>
          </p:nvPr>
        </p:nvSpPr>
        <p:spPr/>
        <p:txBody>
          <a:bodyPr/>
          <a:lstStyle/>
          <a:p>
            <a:fld id="{0C787146-650B-42DB-970E-9650D73EC3A8}" type="slidenum">
              <a:rPr lang="en-GB" smtClean="0"/>
              <a:t>4</a:t>
            </a:fld>
            <a:endParaRPr lang="en-GB"/>
          </a:p>
        </p:txBody>
      </p:sp>
    </p:spTree>
    <p:extLst>
      <p:ext uri="{BB962C8B-B14F-4D97-AF65-F5344CB8AC3E}">
        <p14:creationId xmlns:p14="http://schemas.microsoft.com/office/powerpoint/2010/main" val="28970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-Less than half:</a:t>
            </a:r>
          </a:p>
          <a:p>
            <a:r>
              <a:rPr lang="en-US" sz="1200" b="0" i="0" u="none" strike="noStrike" kern="1200" baseline="0" dirty="0" smtClean="0">
                <a:solidFill>
                  <a:schemeClr val="tx1"/>
                </a:solidFill>
                <a:latin typeface="+mn-lt"/>
                <a:ea typeface="+mn-ea"/>
                <a:cs typeface="+mn-cs"/>
              </a:rPr>
              <a:t>-Countries reported having undertaken a national assessment for water and sanitation (e.g. Joint Sector Review) since 2012</a:t>
            </a:r>
          </a:p>
          <a:p>
            <a:r>
              <a:rPr lang="en-US" sz="1200" b="0" i="0" u="none" strike="noStrike" kern="1200" baseline="0" dirty="0" smtClean="0">
                <a:solidFill>
                  <a:schemeClr val="tx1"/>
                </a:solidFill>
                <a:latin typeface="+mn-lt"/>
                <a:ea typeface="+mn-ea"/>
                <a:cs typeface="+mn-cs"/>
              </a:rPr>
              <a:t>-Countries carrying out independent surveillance of </a:t>
            </a:r>
            <a:r>
              <a:rPr lang="en-US" sz="1200" b="0" i="0" u="none" strike="noStrike" kern="1200" baseline="0" dirty="0" err="1" smtClean="0">
                <a:solidFill>
                  <a:schemeClr val="tx1"/>
                </a:solidFill>
                <a:latin typeface="+mn-lt"/>
                <a:ea typeface="+mn-ea"/>
                <a:cs typeface="+mn-cs"/>
              </a:rPr>
              <a:t>dw</a:t>
            </a:r>
            <a:r>
              <a:rPr lang="en-US" sz="1200" b="0" i="0" u="none" strike="noStrike" kern="1200" baseline="0" dirty="0" smtClean="0">
                <a:solidFill>
                  <a:schemeClr val="tx1"/>
                </a:solidFill>
                <a:latin typeface="+mn-lt"/>
                <a:ea typeface="+mn-ea"/>
                <a:cs typeface="+mn-cs"/>
              </a:rPr>
              <a:t> against standards in rural areas, and even less using result to trigger improvements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Schools and health facilities should be supported by strong and supportive </a:t>
            </a:r>
            <a:r>
              <a:rPr lang="en-US" sz="1200" b="0" i="0" u="none" strike="noStrike" kern="1200" baseline="0" dirty="0" err="1" smtClean="0">
                <a:solidFill>
                  <a:schemeClr val="tx1"/>
                </a:solidFill>
                <a:latin typeface="+mn-lt"/>
                <a:ea typeface="+mn-ea"/>
                <a:cs typeface="+mn-cs"/>
              </a:rPr>
              <a:t>MoE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MoH</a:t>
            </a:r>
            <a:r>
              <a:rPr lang="en-US" sz="1200" b="0" i="0" u="none" strike="noStrike" kern="1200" baseline="0" dirty="0" smtClean="0">
                <a:solidFill>
                  <a:schemeClr val="tx1"/>
                </a:solidFill>
                <a:latin typeface="+mn-lt"/>
                <a:ea typeface="+mn-ea"/>
                <a:cs typeface="+mn-cs"/>
              </a:rPr>
              <a:t>, but access levels </a:t>
            </a:r>
          </a:p>
          <a:p>
            <a:endParaRPr lang="en-US" dirty="0" smtClean="0"/>
          </a:p>
          <a:p>
            <a:r>
              <a:rPr lang="en-US" dirty="0" smtClean="0"/>
              <a:t>We</a:t>
            </a:r>
            <a:r>
              <a:rPr lang="en-US" baseline="0" dirty="0" smtClean="0"/>
              <a:t> need strong country institutions – a strong regulator facilitating support, but also enforcement.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Little capacity to track </a:t>
            </a:r>
            <a:r>
              <a:rPr lang="en-US" baseline="0" dirty="0" err="1" smtClean="0"/>
              <a:t>wq</a:t>
            </a:r>
            <a:r>
              <a:rPr lang="en-US" baseline="0" dirty="0" smtClean="0"/>
              <a:t>, much less</a:t>
            </a:r>
            <a:r>
              <a:rPr lang="en-US" sz="1200" b="0" i="0" u="none" strike="noStrike" kern="1200" baseline="0" dirty="0" smtClean="0">
                <a:solidFill>
                  <a:schemeClr val="tx1"/>
                </a:solidFill>
                <a:latin typeface="+mn-lt"/>
                <a:ea typeface="+mn-ea"/>
                <a:cs typeface="+mn-cs"/>
              </a:rPr>
              <a:t> tracking functionality of systems in san + </a:t>
            </a:r>
            <a:r>
              <a:rPr lang="en-US" sz="1200" b="0" i="0" u="none" strike="noStrike" kern="1200" baseline="0" dirty="0" err="1" smtClean="0">
                <a:solidFill>
                  <a:schemeClr val="tx1"/>
                </a:solidFill>
                <a:latin typeface="+mn-lt"/>
                <a:ea typeface="+mn-ea"/>
                <a:cs typeface="+mn-cs"/>
              </a:rPr>
              <a:t>dw</a:t>
            </a:r>
            <a:endParaRPr lang="en-US" sz="1200" b="0" i="0" u="none" strike="noStrike" kern="1200" baseline="0" dirty="0" smtClean="0">
              <a:solidFill>
                <a:schemeClr val="tx1"/>
              </a:solidFill>
              <a:latin typeface="+mn-lt"/>
              <a:ea typeface="+mn-ea"/>
              <a:cs typeface="+mn-cs"/>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787146-650B-42DB-970E-9650D73EC3A8}" type="slidenum">
              <a:rPr lang="en-GB" smtClean="0"/>
              <a:t>5</a:t>
            </a:fld>
            <a:endParaRPr lang="en-GB"/>
          </a:p>
        </p:txBody>
      </p:sp>
    </p:spTree>
    <p:extLst>
      <p:ext uri="{BB962C8B-B14F-4D97-AF65-F5344CB8AC3E}">
        <p14:creationId xmlns:p14="http://schemas.microsoft.com/office/powerpoint/2010/main" val="28970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Financial indicators </a:t>
            </a:r>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-80% of countries report that current levels of financing are insufficient to meet targets established for drinking-water and sanitation, </a:t>
            </a:r>
          </a:p>
          <a:p>
            <a:r>
              <a:rPr lang="en-US" sz="1200" b="0" i="0" u="none" strike="noStrike" kern="1200" baseline="0" dirty="0" smtClean="0">
                <a:solidFill>
                  <a:schemeClr val="tx1"/>
                </a:solidFill>
                <a:latin typeface="+mn-lt"/>
                <a:ea typeface="+mn-ea"/>
                <a:cs typeface="+mn-cs"/>
              </a:rPr>
              <a:t>-few actually track financial performance indicators against baseline data. Less than half of countries report using indicators to track expenditure against established baseline data for water and less than a third for sanitation. Tracking expenditure can be used at service provider level but also nationally to track against international commitments. </a:t>
            </a:r>
            <a:endParaRPr lang="en-US" dirty="0"/>
          </a:p>
        </p:txBody>
      </p:sp>
      <p:sp>
        <p:nvSpPr>
          <p:cNvPr id="4" name="Slide Number Placeholder 3"/>
          <p:cNvSpPr>
            <a:spLocks noGrp="1"/>
          </p:cNvSpPr>
          <p:nvPr>
            <p:ph type="sldNum" sz="quarter" idx="10"/>
          </p:nvPr>
        </p:nvSpPr>
        <p:spPr/>
        <p:txBody>
          <a:bodyPr/>
          <a:lstStyle/>
          <a:p>
            <a:fld id="{0C787146-650B-42DB-970E-9650D73EC3A8}" type="slidenum">
              <a:rPr lang="en-GB" smtClean="0"/>
              <a:t>6</a:t>
            </a:fld>
            <a:endParaRPr lang="en-GB"/>
          </a:p>
        </p:txBody>
      </p:sp>
    </p:spTree>
    <p:extLst>
      <p:ext uri="{BB962C8B-B14F-4D97-AF65-F5344CB8AC3E}">
        <p14:creationId xmlns:p14="http://schemas.microsoft.com/office/powerpoint/2010/main" val="28970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the current global expenditure, estimated at around $28.4 billion per year, were to be targeted properly, every household in the world would have access to drinking water, an adequate toilet and a suitable place to wash their hands by 2030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existing resources were targeted properly we could have access to basic WSS.  We have been very careful to nuance that point in the costing report that what the number really demonstrates is that even when financing exists there is no guarantee of achieving the results – the institutions (or enabling environment) and leadership are key</a:t>
            </a:r>
            <a:endParaRPr lang="en-US" sz="1200" kern="1200" dirty="0" smtClean="0">
              <a:solidFill>
                <a:schemeClr val="tx1"/>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787146-650B-42DB-970E-9650D73EC3A8}" type="slidenum">
              <a:rPr lang="en-GB" smtClean="0"/>
              <a:t>7</a:t>
            </a:fld>
            <a:endParaRPr lang="en-GB"/>
          </a:p>
        </p:txBody>
      </p:sp>
    </p:spTree>
    <p:extLst>
      <p:ext uri="{BB962C8B-B14F-4D97-AF65-F5344CB8AC3E}">
        <p14:creationId xmlns:p14="http://schemas.microsoft.com/office/powerpoint/2010/main" val="28970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0F2E6D-D64D-409A-BD45-64E6A5213AF7}" type="datetimeFigureOut">
              <a:rPr lang="en-GB" smtClean="0"/>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335851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0F2E6D-D64D-409A-BD45-64E6A5213AF7}" type="datetimeFigureOut">
              <a:rPr lang="en-GB" smtClean="0"/>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8560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0F2E6D-D64D-409A-BD45-64E6A5213AF7}" type="datetimeFigureOut">
              <a:rPr lang="en-GB" smtClean="0"/>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209050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0F2E6D-D64D-409A-BD45-64E6A5213AF7}" type="datetimeFigureOut">
              <a:rPr lang="en-GB" smtClean="0"/>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37858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F2E6D-D64D-409A-BD45-64E6A5213AF7}" type="datetimeFigureOut">
              <a:rPr lang="en-GB" smtClean="0"/>
              <a:t>15/03/2016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241272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0F2E6D-D64D-409A-BD45-64E6A5213AF7}" type="datetimeFigureOut">
              <a:rPr lang="en-GB" smtClean="0"/>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246208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0F2E6D-D64D-409A-BD45-64E6A5213AF7}" type="datetimeFigureOut">
              <a:rPr lang="en-GB" smtClean="0"/>
              <a:t>15/03/2016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146705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0F2E6D-D64D-409A-BD45-64E6A5213AF7}" type="datetimeFigureOut">
              <a:rPr lang="en-GB" smtClean="0"/>
              <a:t>15/03/2016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88680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F2E6D-D64D-409A-BD45-64E6A5213AF7}" type="datetimeFigureOut">
              <a:rPr lang="en-GB" smtClean="0"/>
              <a:t>15/03/2016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31553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F2E6D-D64D-409A-BD45-64E6A5213AF7}" type="datetimeFigureOut">
              <a:rPr lang="en-GB" smtClean="0"/>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174133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F2E6D-D64D-409A-BD45-64E6A5213AF7}" type="datetimeFigureOut">
              <a:rPr lang="en-GB" smtClean="0"/>
              <a:t>15/03/2016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741CA-0066-4E2B-A51E-6D4486F10B99}" type="slidenum">
              <a:rPr lang="en-GB" smtClean="0"/>
              <a:t>‹#›</a:t>
            </a:fld>
            <a:endParaRPr lang="en-GB"/>
          </a:p>
        </p:txBody>
      </p:sp>
    </p:spTree>
    <p:extLst>
      <p:ext uri="{BB962C8B-B14F-4D97-AF65-F5344CB8AC3E}">
        <p14:creationId xmlns:p14="http://schemas.microsoft.com/office/powerpoint/2010/main" val="356620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F2E6D-D64D-409A-BD45-64E6A5213AF7}" type="datetimeFigureOut">
              <a:rPr lang="en-GB" smtClean="0"/>
              <a:t>15/03/2016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741CA-0066-4E2B-A51E-6D4486F10B99}" type="slidenum">
              <a:rPr lang="en-GB" smtClean="0"/>
              <a:t>‹#›</a:t>
            </a:fld>
            <a:endParaRPr lang="en-GB"/>
          </a:p>
        </p:txBody>
      </p:sp>
    </p:spTree>
    <p:extLst>
      <p:ext uri="{BB962C8B-B14F-4D97-AF65-F5344CB8AC3E}">
        <p14:creationId xmlns:p14="http://schemas.microsoft.com/office/powerpoint/2010/main" val="116485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laas PPT ground blue.jpg"/>
          <p:cNvPicPr>
            <a:picLocks noChangeAspect="1"/>
          </p:cNvPicPr>
          <p:nvPr/>
        </p:nvPicPr>
        <p:blipFill rotWithShape="1">
          <a:blip r:embed="rId3"/>
          <a:srcRect r="87923"/>
          <a:stretch/>
        </p:blipFill>
        <p:spPr>
          <a:xfrm>
            <a:off x="8023139" y="0"/>
            <a:ext cx="1120861" cy="6959326"/>
          </a:xfrm>
          <a:prstGeom prst="rect">
            <a:avLst/>
          </a:prstGeom>
        </p:spPr>
      </p:pic>
      <p:pic>
        <p:nvPicPr>
          <p:cNvPr id="5" name="Picture 4" descr="Glaas PPT ground blue.jpg"/>
          <p:cNvPicPr>
            <a:picLocks noChangeAspect="1"/>
          </p:cNvPicPr>
          <p:nvPr/>
        </p:nvPicPr>
        <p:blipFill>
          <a:blip r:embed="rId3"/>
          <a:stretch>
            <a:fillRect/>
          </a:stretch>
        </p:blipFill>
        <p:spPr>
          <a:xfrm>
            <a:off x="-356532" y="-31409"/>
            <a:ext cx="9453458" cy="7132817"/>
          </a:xfrm>
          <a:prstGeom prst="rect">
            <a:avLst/>
          </a:prstGeom>
        </p:spPr>
      </p:pic>
      <p:sp>
        <p:nvSpPr>
          <p:cNvPr id="4" name="Title 1"/>
          <p:cNvSpPr txBox="1">
            <a:spLocks/>
          </p:cNvSpPr>
          <p:nvPr/>
        </p:nvSpPr>
        <p:spPr>
          <a:xfrm>
            <a:off x="2067249" y="4877932"/>
            <a:ext cx="5779946" cy="273591"/>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smtClean="0">
              <a:ln>
                <a:noFill/>
              </a:ln>
              <a:solidFill>
                <a:srgbClr val="FFFFFF"/>
              </a:solidFill>
              <a:effectLst/>
              <a:uLnTx/>
              <a:uFillTx/>
              <a:latin typeface="+mj-lt"/>
              <a:ea typeface="+mj-ea"/>
              <a:cs typeface="+mj-cs"/>
            </a:endParaRPr>
          </a:p>
        </p:txBody>
      </p:sp>
      <p:sp>
        <p:nvSpPr>
          <p:cNvPr id="3" name="AutoShape 2" descr="WHO/UNICEF Joint Monitoring Programme (JMP) for Water Supply and San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bwMode="auto">
          <a:xfrm>
            <a:off x="6321557" y="5952439"/>
            <a:ext cx="2475217" cy="599735"/>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11" name="Picture 10" descr="Glaas PPT ground blue.jpg"/>
          <p:cNvPicPr>
            <a:picLocks noChangeAspect="1"/>
          </p:cNvPicPr>
          <p:nvPr/>
        </p:nvPicPr>
        <p:blipFill rotWithShape="1">
          <a:blip r:embed="rId3"/>
          <a:srcRect l="56443" b="83560"/>
          <a:stretch/>
        </p:blipFill>
        <p:spPr>
          <a:xfrm>
            <a:off x="5088338" y="1135039"/>
            <a:ext cx="4042599" cy="1144137"/>
          </a:xfrm>
          <a:prstGeom prst="rect">
            <a:avLst/>
          </a:prstGeom>
        </p:spPr>
      </p:pic>
      <p:pic>
        <p:nvPicPr>
          <p:cNvPr id="10" name="Picture 2" descr="D:\2014\Web\JMP-Logo-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7923" y="1441529"/>
            <a:ext cx="3423684" cy="8376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dmin\Logo\WHO-EN-W-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 y="5882959"/>
            <a:ext cx="2326769" cy="7123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825459" y="3573016"/>
            <a:ext cx="7772400" cy="1470025"/>
          </a:xfrm>
        </p:spPr>
        <p:txBody>
          <a:bodyPr>
            <a:normAutofit fontScale="90000"/>
          </a:bodyPr>
          <a:lstStyle/>
          <a:p>
            <a:pPr lvl="0"/>
            <a:r>
              <a:rPr lang="en-US" b="1" dirty="0" smtClean="0">
                <a:solidFill>
                  <a:schemeClr val="accent5">
                    <a:lumMod val="60000"/>
                    <a:lumOff val="40000"/>
                  </a:schemeClr>
                </a:solidFill>
              </a:rPr>
              <a:t>Lessons learned from the MDG period in water and sanitation</a:t>
            </a:r>
            <a:r>
              <a:rPr lang="en-US" b="1" dirty="0" smtClean="0">
                <a:solidFill>
                  <a:schemeClr val="bg1"/>
                </a:solidFill>
              </a:rPr>
              <a:t/>
            </a:r>
            <a:br>
              <a:rPr lang="en-US" b="1" dirty="0" smtClean="0">
                <a:solidFill>
                  <a:schemeClr val="bg1"/>
                </a:solidFill>
              </a:rPr>
            </a:br>
            <a:r>
              <a:rPr lang="en-US" sz="2000" b="1" dirty="0" smtClean="0">
                <a:solidFill>
                  <a:schemeClr val="bg1"/>
                </a:solidFill>
              </a:rPr>
              <a:t>Bruce Gordon </a:t>
            </a:r>
            <a:br>
              <a:rPr lang="en-US" sz="2000" b="1" dirty="0" smtClean="0">
                <a:solidFill>
                  <a:schemeClr val="bg1"/>
                </a:solidFill>
              </a:rPr>
            </a:br>
            <a:r>
              <a:rPr lang="en-US" sz="2000" b="1" dirty="0" smtClean="0">
                <a:solidFill>
                  <a:schemeClr val="bg1"/>
                </a:solidFill>
              </a:rPr>
              <a:t>WASH Coordinator,  WHO</a:t>
            </a:r>
            <a:br>
              <a:rPr lang="en-US" sz="2000" b="1" dirty="0" smtClean="0">
                <a:solidFill>
                  <a:schemeClr val="bg1"/>
                </a:solidFill>
              </a:rPr>
            </a:br>
            <a:r>
              <a:rPr lang="en-US" sz="2000" b="1" dirty="0" smtClean="0">
                <a:solidFill>
                  <a:srgbClr val="FFFFFF"/>
                </a:solidFill>
              </a:rPr>
              <a:t>Addis </a:t>
            </a:r>
            <a:r>
              <a:rPr lang="en-US" sz="2000" b="1" dirty="0">
                <a:solidFill>
                  <a:srgbClr val="FFFFFF"/>
                </a:solidFill>
              </a:rPr>
              <a:t>Ababa, </a:t>
            </a:r>
            <a:r>
              <a:rPr lang="en-US" sz="2000" b="1" dirty="0" smtClean="0">
                <a:solidFill>
                  <a:srgbClr val="FFFFFF"/>
                </a:solidFill>
              </a:rPr>
              <a:t>Ethiopia, 15 March 20016</a:t>
            </a:r>
            <a:r>
              <a:rPr lang="en-US" sz="2000" b="1" dirty="0">
                <a:solidFill>
                  <a:srgbClr val="FFFFFF"/>
                </a:solidFill>
              </a:rPr>
              <a:t/>
            </a:r>
            <a:br>
              <a:rPr lang="en-US" sz="2000" b="1" dirty="0">
                <a:solidFill>
                  <a:srgbClr val="FFFFFF"/>
                </a:solidFill>
              </a:rPr>
            </a:br>
            <a:r>
              <a:rPr lang="en-US" sz="2000" b="1" dirty="0">
                <a:solidFill>
                  <a:srgbClr val="FFFFFF"/>
                </a:solidFill>
              </a:rPr>
              <a:t/>
            </a:r>
            <a:br>
              <a:rPr lang="en-US" sz="2000" b="1" dirty="0">
                <a:solidFill>
                  <a:srgbClr val="FFFFFF"/>
                </a:solidFill>
              </a:rPr>
            </a:br>
            <a:r>
              <a:rPr lang="en-US" b="1" dirty="0" smtClean="0">
                <a:solidFill>
                  <a:srgbClr val="FFFFFF"/>
                </a:solidFill>
              </a:rPr>
              <a:t/>
            </a:r>
            <a:br>
              <a:rPr lang="en-US" b="1" dirty="0" smtClean="0">
                <a:solidFill>
                  <a:srgbClr val="FFFFFF"/>
                </a:solidFill>
              </a:rPr>
            </a:br>
            <a:endParaRPr lang="en-GB" dirty="0"/>
          </a:p>
        </p:txBody>
      </p:sp>
    </p:spTree>
    <p:extLst>
      <p:ext uri="{BB962C8B-B14F-4D97-AF65-F5344CB8AC3E}">
        <p14:creationId xmlns:p14="http://schemas.microsoft.com/office/powerpoint/2010/main" val="188921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38" y="127440"/>
            <a:ext cx="8229600" cy="8501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GB" sz="2800" b="1" dirty="0" smtClean="0">
                <a:solidFill>
                  <a:schemeClr val="tx2"/>
                </a:solidFill>
              </a:rPr>
              <a:t>Lesson #1: Huge gains in WASH are possible </a:t>
            </a:r>
            <a:endParaRPr lang="en-GB" sz="2800" b="1" dirty="0">
              <a:solidFill>
                <a:schemeClr val="tx2"/>
              </a:solidFill>
            </a:endParaRPr>
          </a:p>
        </p:txBody>
      </p:sp>
      <p:sp>
        <p:nvSpPr>
          <p:cNvPr id="4" name="Slide Number Placeholder 3"/>
          <p:cNvSpPr>
            <a:spLocks noGrp="1"/>
          </p:cNvSpPr>
          <p:nvPr>
            <p:ph type="sldNum" sz="quarter" idx="12"/>
          </p:nvPr>
        </p:nvSpPr>
        <p:spPr/>
        <p:txBody>
          <a:bodyPr/>
          <a:lstStyle/>
          <a:p>
            <a:fld id="{089D93D2-326B-4848-8E9B-FA226F25636C}" type="slidenum">
              <a:rPr lang="en-US" smtClean="0">
                <a:solidFill>
                  <a:prstClr val="white"/>
                </a:solidFill>
              </a:rPr>
              <a:pPr/>
              <a:t>2</a:t>
            </a:fld>
            <a:endParaRPr lang="en-US">
              <a:solidFill>
                <a:prstClr val="white"/>
              </a:solidFill>
            </a:endParaRPr>
          </a:p>
        </p:txBody>
      </p:sp>
      <p:cxnSp>
        <p:nvCxnSpPr>
          <p:cNvPr id="15" name="Straight Connector 14"/>
          <p:cNvCxnSpPr/>
          <p:nvPr/>
        </p:nvCxnSpPr>
        <p:spPr>
          <a:xfrm>
            <a:off x="528938" y="97595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38" y="1237325"/>
            <a:ext cx="3776464" cy="526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402" y="1437170"/>
            <a:ext cx="3979235" cy="486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280495" y="6458838"/>
            <a:ext cx="6768752" cy="307777"/>
          </a:xfrm>
          <a:prstGeom prst="rect">
            <a:avLst/>
          </a:prstGeom>
          <a:noFill/>
        </p:spPr>
        <p:txBody>
          <a:bodyPr wrap="square" rtlCol="0">
            <a:spAutoFit/>
          </a:bodyPr>
          <a:lstStyle/>
          <a:p>
            <a:r>
              <a:rPr lang="en-GB" sz="1400" b="1" i="1" dirty="0" smtClean="0"/>
              <a:t>Source: </a:t>
            </a:r>
            <a:r>
              <a:rPr lang="en-GB" sz="1400" i="1" dirty="0" smtClean="0"/>
              <a:t>WHO/UNICEF JMP, 2015</a:t>
            </a:r>
            <a:endParaRPr lang="en-GB" sz="1400" i="1" dirty="0"/>
          </a:p>
        </p:txBody>
      </p:sp>
    </p:spTree>
    <p:extLst>
      <p:ext uri="{BB962C8B-B14F-4D97-AF65-F5344CB8AC3E}">
        <p14:creationId xmlns:p14="http://schemas.microsoft.com/office/powerpoint/2010/main" val="178458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93266" y="274638"/>
            <a:ext cx="8859254"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dirty="0" smtClean="0">
                <a:solidFill>
                  <a:schemeClr val="tx2"/>
                </a:solidFill>
              </a:rPr>
              <a:t>Lesson #2: Don't wait: target the disadvantaged  now</a:t>
            </a:r>
          </a:p>
          <a:p>
            <a:endParaRPr lang="en-GB" sz="2800" b="1" dirty="0">
              <a:solidFill>
                <a:schemeClr val="tx2"/>
              </a:solidFill>
            </a:endParaRPr>
          </a:p>
        </p:txBody>
      </p:sp>
      <p:cxnSp>
        <p:nvCxnSpPr>
          <p:cNvPr id="13" name="Straight Connector 12"/>
          <p:cNvCxnSpPr/>
          <p:nvPr/>
        </p:nvCxnSpPr>
        <p:spPr>
          <a:xfrm>
            <a:off x="528938" y="97595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710808" y="1124744"/>
            <a:ext cx="360040"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p:cNvSpPr>
            <a:spLocks noGrp="1"/>
          </p:cNvSpPr>
          <p:nvPr>
            <p:ph sz="half" idx="4294967295"/>
          </p:nvPr>
        </p:nvSpPr>
        <p:spPr>
          <a:xfrm>
            <a:off x="81795" y="4837732"/>
            <a:ext cx="4364319" cy="2767732"/>
          </a:xfrm>
          <a:prstGeom prst="rect">
            <a:avLst/>
          </a:prstGeom>
        </p:spPr>
        <p:txBody>
          <a:bodyPr>
            <a:noAutofit/>
          </a:bodyPr>
          <a:lstStyle/>
          <a:p>
            <a:pPr marL="0" indent="0">
              <a:buNone/>
            </a:pPr>
            <a:r>
              <a:rPr lang="en-US" sz="2400" dirty="0" smtClean="0">
                <a:solidFill>
                  <a:srgbClr val="C00000"/>
                </a:solidFill>
                <a:latin typeface="+mj-lt"/>
              </a:rPr>
              <a:t>MDG efforts: </a:t>
            </a:r>
          </a:p>
          <a:p>
            <a:r>
              <a:rPr lang="en-US" sz="2400" dirty="0">
                <a:solidFill>
                  <a:srgbClr val="C00000"/>
                </a:solidFill>
                <a:latin typeface="+mj-lt"/>
              </a:rPr>
              <a:t>F</a:t>
            </a:r>
            <a:r>
              <a:rPr lang="en-US" sz="2400" dirty="0" smtClean="0">
                <a:solidFill>
                  <a:srgbClr val="C00000"/>
                </a:solidFill>
                <a:latin typeface="+mj-lt"/>
              </a:rPr>
              <a:t>ailure to identify, plan and monitor  efforts for "disadvantaged groups"</a:t>
            </a:r>
            <a:endParaRPr lang="en-US" sz="2400" dirty="0">
              <a:solidFill>
                <a:srgbClr val="C00000"/>
              </a:solidFill>
              <a:latin typeface="+mj-lt"/>
            </a:endParaRPr>
          </a:p>
        </p:txBody>
      </p:sp>
      <p:sp>
        <p:nvSpPr>
          <p:cNvPr id="14" name="TextBox 13"/>
          <p:cNvSpPr txBox="1"/>
          <p:nvPr/>
        </p:nvSpPr>
        <p:spPr>
          <a:xfrm>
            <a:off x="2195736" y="6379345"/>
            <a:ext cx="6768752" cy="307777"/>
          </a:xfrm>
          <a:prstGeom prst="rect">
            <a:avLst/>
          </a:prstGeom>
          <a:noFill/>
        </p:spPr>
        <p:txBody>
          <a:bodyPr wrap="square" rtlCol="0">
            <a:spAutoFit/>
          </a:bodyPr>
          <a:lstStyle/>
          <a:p>
            <a:pPr algn="r"/>
            <a:r>
              <a:rPr lang="en-GB" sz="1400" b="1" i="1" dirty="0" smtClean="0"/>
              <a:t>Source: </a:t>
            </a:r>
            <a:r>
              <a:rPr lang="en-GB" sz="1400" i="1" dirty="0" smtClean="0"/>
              <a:t>WHO/UNICEF JMP, 2015; UN-Water GLAAS (WHO), 2014, OECD </a:t>
            </a:r>
            <a:endParaRPr lang="en-GB" sz="1400" i="1"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1292909"/>
            <a:ext cx="2531185" cy="350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3"/>
          <p:cNvSpPr>
            <a:spLocks noGrp="1"/>
          </p:cNvSpPr>
          <p:nvPr>
            <p:ph sz="half" idx="4294967295"/>
          </p:nvPr>
        </p:nvSpPr>
        <p:spPr>
          <a:xfrm>
            <a:off x="5105638" y="4837732"/>
            <a:ext cx="4038362" cy="2767732"/>
          </a:xfrm>
          <a:prstGeom prst="rect">
            <a:avLst/>
          </a:prstGeom>
        </p:spPr>
        <p:txBody>
          <a:bodyPr>
            <a:noAutofit/>
          </a:bodyPr>
          <a:lstStyle/>
          <a:p>
            <a:pPr marL="0" indent="0">
              <a:buNone/>
            </a:pPr>
            <a:r>
              <a:rPr lang="en-US" sz="2400" dirty="0" smtClean="0">
                <a:solidFill>
                  <a:srgbClr val="C00000"/>
                </a:solidFill>
                <a:latin typeface="+mj-lt"/>
              </a:rPr>
              <a:t>MDG results: </a:t>
            </a:r>
          </a:p>
          <a:p>
            <a:r>
              <a:rPr lang="en-US" sz="2400" dirty="0" smtClean="0">
                <a:solidFill>
                  <a:srgbClr val="C00000"/>
                </a:solidFill>
                <a:latin typeface="+mj-lt"/>
              </a:rPr>
              <a:t>Richer populations often benefit first, widening inequality</a:t>
            </a:r>
            <a:endParaRPr lang="en-US" sz="2400" dirty="0">
              <a:solidFill>
                <a:srgbClr val="C00000"/>
              </a:solidFill>
              <a:latin typeface="+mj-lt"/>
            </a:endParaRPr>
          </a:p>
        </p:txBody>
      </p:sp>
      <p:grpSp>
        <p:nvGrpSpPr>
          <p:cNvPr id="16" name="Group 15"/>
          <p:cNvGrpSpPr/>
          <p:nvPr/>
        </p:nvGrpSpPr>
        <p:grpSpPr>
          <a:xfrm>
            <a:off x="-36512" y="990449"/>
            <a:ext cx="5616624" cy="3950719"/>
            <a:chOff x="563875" y="-140541"/>
            <a:chExt cx="9138812" cy="6677716"/>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840" y="2584300"/>
              <a:ext cx="84105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3"/>
            <p:cNvSpPr txBox="1"/>
            <p:nvPr/>
          </p:nvSpPr>
          <p:spPr>
            <a:xfrm>
              <a:off x="563875" y="329184"/>
              <a:ext cx="2994664" cy="14369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t>&gt; </a:t>
              </a:r>
              <a:r>
                <a:rPr lang="en-US" sz="2000" b="1" dirty="0" smtClean="0"/>
                <a:t>70%</a:t>
              </a:r>
              <a:r>
                <a:rPr lang="en-US" sz="1800" b="1" baseline="0" dirty="0" smtClean="0"/>
                <a:t> </a:t>
              </a:r>
              <a:endParaRPr lang="en-US" sz="1800" b="1" baseline="0" dirty="0"/>
            </a:p>
            <a:p>
              <a:pPr algn="ctr"/>
              <a:r>
                <a:rPr lang="en-US" sz="1400" baseline="0" dirty="0"/>
                <a:t>Countries have u</a:t>
              </a:r>
              <a:r>
                <a:rPr lang="en-US" sz="1400" dirty="0"/>
                <a:t>niversal access policy</a:t>
              </a:r>
              <a:r>
                <a:rPr lang="en-US" sz="1400" baseline="0" dirty="0"/>
                <a:t> with measures for poor populations</a:t>
              </a:r>
              <a:endParaRPr lang="en-US" sz="1400" dirty="0"/>
            </a:p>
          </p:txBody>
        </p:sp>
        <p:cxnSp>
          <p:nvCxnSpPr>
            <p:cNvPr id="20" name="Straight Arrow Connector 19"/>
            <p:cNvCxnSpPr/>
            <p:nvPr/>
          </p:nvCxnSpPr>
          <p:spPr>
            <a:xfrm>
              <a:off x="2766888" y="2314651"/>
              <a:ext cx="791651" cy="5392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16"/>
            <p:cNvSpPr txBox="1"/>
            <p:nvPr/>
          </p:nvSpPr>
          <p:spPr>
            <a:xfrm>
              <a:off x="3810782" y="-140541"/>
              <a:ext cx="2605505" cy="10310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t>&lt;</a:t>
              </a:r>
              <a:r>
                <a:rPr lang="en-US" sz="2000" b="1" baseline="0" dirty="0"/>
                <a:t> </a:t>
              </a:r>
              <a:r>
                <a:rPr lang="en-US" sz="2000" b="1" baseline="0" dirty="0" smtClean="0"/>
                <a:t>60</a:t>
              </a:r>
              <a:r>
                <a:rPr lang="en-US" sz="2000" b="1" dirty="0" smtClean="0"/>
                <a:t>%</a:t>
              </a:r>
              <a:r>
                <a:rPr lang="en-US" sz="1800" b="1" baseline="0" dirty="0" smtClean="0"/>
                <a:t> </a:t>
              </a:r>
              <a:endParaRPr lang="en-US" sz="1800" b="1" baseline="0" dirty="0"/>
            </a:p>
            <a:p>
              <a:pPr algn="ctr"/>
              <a:r>
                <a:rPr lang="en-US" sz="1400" baseline="0" dirty="0"/>
                <a:t>Countries specifically monitor progress of populations living in poverty</a:t>
              </a:r>
              <a:endParaRPr lang="en-US" sz="1400" dirty="0"/>
            </a:p>
          </p:txBody>
        </p:sp>
        <p:cxnSp>
          <p:nvCxnSpPr>
            <p:cNvPr id="22" name="Straight Arrow Connector 21"/>
            <p:cNvCxnSpPr/>
            <p:nvPr/>
          </p:nvCxnSpPr>
          <p:spPr>
            <a:xfrm>
              <a:off x="5009325" y="2090649"/>
              <a:ext cx="0" cy="5832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35"/>
            <p:cNvSpPr txBox="1"/>
            <p:nvPr/>
          </p:nvSpPr>
          <p:spPr>
            <a:xfrm>
              <a:off x="6518375" y="112870"/>
              <a:ext cx="3184312" cy="13906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dirty="0"/>
                <a:t>&lt;</a:t>
              </a:r>
              <a:r>
                <a:rPr lang="en-US" sz="2000" b="1" baseline="0" dirty="0"/>
                <a:t> </a:t>
              </a:r>
              <a:r>
                <a:rPr lang="en-US" sz="2000" b="1" baseline="0" dirty="0" smtClean="0"/>
                <a:t>30</a:t>
              </a:r>
              <a:r>
                <a:rPr lang="en-US" sz="2000" b="1" dirty="0" smtClean="0"/>
                <a:t>%</a:t>
              </a:r>
              <a:r>
                <a:rPr lang="en-US" sz="1800" b="1" baseline="0" dirty="0" smtClean="0"/>
                <a:t> </a:t>
              </a:r>
              <a:endParaRPr lang="en-US" sz="1800" b="1" baseline="0" dirty="0"/>
            </a:p>
            <a:p>
              <a:pPr algn="ctr"/>
              <a:r>
                <a:rPr lang="en-US" sz="1400" baseline="0" dirty="0"/>
                <a:t>Countries consistently apply finance measures to reduce rich-poor disparity </a:t>
              </a:r>
              <a:endParaRPr lang="en-US" sz="1400" dirty="0"/>
            </a:p>
          </p:txBody>
        </p:sp>
        <p:cxnSp>
          <p:nvCxnSpPr>
            <p:cNvPr id="24" name="Straight Arrow Connector 23"/>
            <p:cNvCxnSpPr/>
            <p:nvPr/>
          </p:nvCxnSpPr>
          <p:spPr>
            <a:xfrm flipH="1">
              <a:off x="6782873" y="1497777"/>
              <a:ext cx="497095" cy="1176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984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26093" y="127440"/>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dirty="0" smtClean="0">
                <a:solidFill>
                  <a:schemeClr val="tx2"/>
                </a:solidFill>
              </a:rPr>
              <a:t>Lesson #3: Sustainability: keep WASH systems functioning over time </a:t>
            </a:r>
            <a:endParaRPr lang="en-GB" sz="2800" b="1" dirty="0">
              <a:solidFill>
                <a:schemeClr val="tx2"/>
              </a:solidFill>
            </a:endParaRPr>
          </a:p>
        </p:txBody>
      </p:sp>
      <p:cxnSp>
        <p:nvCxnSpPr>
          <p:cNvPr id="13" name="Straight Connector 12"/>
          <p:cNvCxnSpPr/>
          <p:nvPr/>
        </p:nvCxnSpPr>
        <p:spPr>
          <a:xfrm>
            <a:off x="528938" y="97595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710808" y="1124744"/>
            <a:ext cx="360040"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D:\GLAAS logos\glaas logo_with UN strapline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401" y="6237312"/>
            <a:ext cx="2286051" cy="5402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11560" y="6381327"/>
            <a:ext cx="6768752" cy="307777"/>
          </a:xfrm>
          <a:prstGeom prst="rect">
            <a:avLst/>
          </a:prstGeom>
          <a:noFill/>
        </p:spPr>
        <p:txBody>
          <a:bodyPr wrap="square" rtlCol="0">
            <a:spAutoFit/>
          </a:bodyPr>
          <a:lstStyle/>
          <a:p>
            <a:r>
              <a:rPr lang="en-GB" sz="1400" b="1" i="1" dirty="0" smtClean="0"/>
              <a:t>Source: </a:t>
            </a:r>
            <a:r>
              <a:rPr lang="en-GB" sz="1400" i="1" dirty="0" smtClean="0"/>
              <a:t>WHO/UNICEF JMP, 2015; UN-Water GLAAS (WHO), 2014, OECD </a:t>
            </a:r>
            <a:endParaRPr lang="en-GB" sz="1400" i="1" dirty="0"/>
          </a:p>
        </p:txBody>
      </p:sp>
      <p:sp>
        <p:nvSpPr>
          <p:cNvPr id="29" name="Content Placeholder 3"/>
          <p:cNvSpPr>
            <a:spLocks noGrp="1"/>
          </p:cNvSpPr>
          <p:nvPr>
            <p:ph sz="half" idx="4294967295"/>
          </p:nvPr>
        </p:nvSpPr>
        <p:spPr>
          <a:xfrm>
            <a:off x="360040" y="3645170"/>
            <a:ext cx="3635896" cy="2101682"/>
          </a:xfrm>
          <a:prstGeom prst="rect">
            <a:avLst/>
          </a:prstGeom>
        </p:spPr>
        <p:txBody>
          <a:bodyPr>
            <a:noAutofit/>
          </a:bodyPr>
          <a:lstStyle/>
          <a:p>
            <a:pPr marL="0" indent="0">
              <a:buNone/>
            </a:pPr>
            <a:r>
              <a:rPr lang="en-US" sz="2400" dirty="0" smtClean="0">
                <a:solidFill>
                  <a:srgbClr val="C00000"/>
                </a:solidFill>
                <a:latin typeface="+mj-lt"/>
              </a:rPr>
              <a:t>MDG efforts: </a:t>
            </a:r>
          </a:p>
          <a:p>
            <a:r>
              <a:rPr lang="en-US" sz="2400" dirty="0" smtClean="0">
                <a:solidFill>
                  <a:srgbClr val="C00000"/>
                </a:solidFill>
                <a:latin typeface="+mj-lt"/>
              </a:rPr>
              <a:t>Inadequate resource flow to maintenance</a:t>
            </a:r>
          </a:p>
          <a:p>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808" y="1700808"/>
            <a:ext cx="3971963" cy="264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24808" y="4581128"/>
            <a:ext cx="4572000" cy="1569660"/>
          </a:xfrm>
          <a:prstGeom prst="rect">
            <a:avLst/>
          </a:prstGeom>
        </p:spPr>
        <p:txBody>
          <a:bodyPr>
            <a:spAutoFit/>
          </a:bodyPr>
          <a:lstStyle/>
          <a:p>
            <a:r>
              <a:rPr lang="en-US" sz="2400" dirty="0">
                <a:solidFill>
                  <a:srgbClr val="C00000"/>
                </a:solidFill>
                <a:latin typeface="+mj-lt"/>
              </a:rPr>
              <a:t>MDG </a:t>
            </a:r>
            <a:r>
              <a:rPr lang="en-US" sz="2400" dirty="0" smtClean="0">
                <a:solidFill>
                  <a:srgbClr val="C00000"/>
                </a:solidFill>
                <a:latin typeface="+mj-lt"/>
              </a:rPr>
              <a:t>results: </a:t>
            </a:r>
            <a:endParaRPr lang="en-US" sz="2400" dirty="0">
              <a:solidFill>
                <a:srgbClr val="C00000"/>
              </a:solidFill>
              <a:latin typeface="+mj-lt"/>
            </a:endParaRPr>
          </a:p>
          <a:p>
            <a:pPr marL="342900" indent="-342900">
              <a:buFont typeface="Arial" panose="020B0604020202020204" pitchFamily="34" charset="0"/>
              <a:buChar char="•"/>
            </a:pPr>
            <a:r>
              <a:rPr lang="en-US" sz="2400" dirty="0">
                <a:solidFill>
                  <a:srgbClr val="C00000"/>
                </a:solidFill>
                <a:latin typeface="+mj-lt"/>
              </a:rPr>
              <a:t>More than a third of sub-Saharan </a:t>
            </a:r>
            <a:r>
              <a:rPr lang="en-US" sz="2400" dirty="0" err="1">
                <a:solidFill>
                  <a:srgbClr val="C00000"/>
                </a:solidFill>
                <a:latin typeface="+mj-lt"/>
              </a:rPr>
              <a:t>handpumps</a:t>
            </a:r>
            <a:r>
              <a:rPr lang="en-US" sz="2400" dirty="0">
                <a:solidFill>
                  <a:srgbClr val="C00000"/>
                </a:solidFill>
                <a:latin typeface="+mj-lt"/>
              </a:rPr>
              <a:t> non-functional</a:t>
            </a:r>
            <a:r>
              <a:rPr lang="en-US" dirty="0">
                <a:solidFill>
                  <a:srgbClr val="C00000"/>
                </a:solidFill>
              </a:rPr>
              <a:t> </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84" y="1384641"/>
            <a:ext cx="3366416" cy="194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0260" y="1556792"/>
            <a:ext cx="1569812" cy="2308324"/>
          </a:xfrm>
          <a:prstGeom prst="rect">
            <a:avLst/>
          </a:prstGeom>
        </p:spPr>
        <p:txBody>
          <a:bodyPr wrap="square">
            <a:spAutoFit/>
          </a:bodyPr>
          <a:lstStyle/>
          <a:p>
            <a:r>
              <a:rPr lang="en-US" sz="1600" dirty="0">
                <a:solidFill>
                  <a:srgbClr val="C00000"/>
                </a:solidFill>
              </a:rPr>
              <a:t>Few countries indicate that tariff revenues cover the majority2 of operation and basic maintenance costs. </a:t>
            </a:r>
            <a:endParaRPr lang="en-GB" sz="1600" dirty="0">
              <a:solidFill>
                <a:srgbClr val="C00000"/>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938" y="1054124"/>
            <a:ext cx="60769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100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9D93D2-326B-4848-8E9B-FA226F25636C}" type="slidenum">
              <a:rPr lang="en-US" smtClean="0">
                <a:solidFill>
                  <a:prstClr val="white"/>
                </a:solidFill>
              </a:rPr>
              <a:pPr/>
              <a:t>5</a:t>
            </a:fld>
            <a:endParaRPr lang="en-US">
              <a:solidFill>
                <a:prstClr val="white"/>
              </a:solidFill>
            </a:endParaRPr>
          </a:p>
        </p:txBody>
      </p:sp>
      <p:sp>
        <p:nvSpPr>
          <p:cNvPr id="11" name="Title 1"/>
          <p:cNvSpPr txBox="1">
            <a:spLocks/>
          </p:cNvSpPr>
          <p:nvPr/>
        </p:nvSpPr>
        <p:spPr bwMode="auto">
          <a:xfrm>
            <a:off x="440674" y="127440"/>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dirty="0" smtClean="0">
                <a:solidFill>
                  <a:schemeClr val="tx2"/>
                </a:solidFill>
              </a:rPr>
              <a:t>Lesson #4: Strengthen support for country institutions charged with planning, implementation and oversight</a:t>
            </a:r>
            <a:endParaRPr lang="en-GB" sz="2800" b="1" dirty="0">
              <a:solidFill>
                <a:schemeClr val="tx2"/>
              </a:solidFill>
            </a:endParaRPr>
          </a:p>
        </p:txBody>
      </p:sp>
      <p:cxnSp>
        <p:nvCxnSpPr>
          <p:cNvPr id="13" name="Straight Connector 12"/>
          <p:cNvCxnSpPr/>
          <p:nvPr/>
        </p:nvCxnSpPr>
        <p:spPr>
          <a:xfrm>
            <a:off x="528938" y="1142759"/>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333812"/>
            <a:ext cx="5069567" cy="26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3"/>
          <p:cNvSpPr>
            <a:spLocks noGrp="1"/>
          </p:cNvSpPr>
          <p:nvPr>
            <p:ph sz="half" idx="4294967295"/>
          </p:nvPr>
        </p:nvSpPr>
        <p:spPr>
          <a:xfrm>
            <a:off x="179512" y="4005064"/>
            <a:ext cx="3635896" cy="2101682"/>
          </a:xfrm>
          <a:prstGeom prst="rect">
            <a:avLst/>
          </a:prstGeom>
        </p:spPr>
        <p:txBody>
          <a:bodyPr>
            <a:noAutofit/>
          </a:bodyPr>
          <a:lstStyle/>
          <a:p>
            <a:pPr marL="0" indent="0">
              <a:buNone/>
            </a:pPr>
            <a:r>
              <a:rPr lang="en-US" sz="2400" dirty="0" smtClean="0">
                <a:solidFill>
                  <a:srgbClr val="C00000"/>
                </a:solidFill>
                <a:latin typeface="+mj-lt"/>
              </a:rPr>
              <a:t>MDG efforts: </a:t>
            </a:r>
          </a:p>
          <a:p>
            <a:r>
              <a:rPr lang="en-US" sz="2400" dirty="0" smtClean="0">
                <a:solidFill>
                  <a:srgbClr val="C00000"/>
                </a:solidFill>
                <a:latin typeface="+mj-lt"/>
              </a:rPr>
              <a:t>Increasing country-led planning </a:t>
            </a:r>
            <a:endParaRPr lang="en-US" sz="2400" dirty="0" smtClean="0">
              <a:solidFill>
                <a:srgbClr val="C00000"/>
              </a:solidFill>
              <a:latin typeface="+mj-lt"/>
            </a:endParaRPr>
          </a:p>
          <a:p>
            <a:r>
              <a:rPr lang="en-US" sz="2400" dirty="0" smtClean="0">
                <a:solidFill>
                  <a:srgbClr val="C00000"/>
                </a:solidFill>
                <a:latin typeface="+mj-lt"/>
              </a:rPr>
              <a:t>Weak regulatory oversight and corrective actions</a:t>
            </a:r>
          </a:p>
          <a:p>
            <a:pPr marL="0" indent="0">
              <a:buNone/>
            </a:pPr>
            <a:endParaRPr lang="en-US" sz="2400" dirty="0" smtClean="0">
              <a:solidFill>
                <a:srgbClr val="C00000"/>
              </a:solidFill>
              <a:latin typeface="+mj-lt"/>
            </a:endParaRPr>
          </a:p>
          <a:p>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p:txBody>
      </p:sp>
      <p:sp>
        <p:nvSpPr>
          <p:cNvPr id="15" name="Content Placeholder 3"/>
          <p:cNvSpPr>
            <a:spLocks noGrp="1"/>
          </p:cNvSpPr>
          <p:nvPr>
            <p:ph sz="half" idx="4294967295"/>
          </p:nvPr>
        </p:nvSpPr>
        <p:spPr>
          <a:xfrm>
            <a:off x="4555474" y="4041101"/>
            <a:ext cx="3904958" cy="2101682"/>
          </a:xfrm>
          <a:prstGeom prst="rect">
            <a:avLst/>
          </a:prstGeom>
        </p:spPr>
        <p:txBody>
          <a:bodyPr>
            <a:noAutofit/>
          </a:bodyPr>
          <a:lstStyle/>
          <a:p>
            <a:pPr marL="0" indent="0">
              <a:buNone/>
            </a:pPr>
            <a:r>
              <a:rPr lang="en-US" sz="2400" dirty="0" smtClean="0">
                <a:solidFill>
                  <a:srgbClr val="C00000"/>
                </a:solidFill>
                <a:latin typeface="+mj-lt"/>
              </a:rPr>
              <a:t>MDG results:</a:t>
            </a:r>
          </a:p>
          <a:p>
            <a:r>
              <a:rPr lang="en-US" sz="2400" dirty="0" smtClean="0">
                <a:solidFill>
                  <a:srgbClr val="C00000"/>
                </a:solidFill>
                <a:latin typeface="+mj-lt"/>
              </a:rPr>
              <a:t>Disparities in </a:t>
            </a:r>
            <a:r>
              <a:rPr lang="en-US" sz="2400" dirty="0">
                <a:solidFill>
                  <a:srgbClr val="C00000"/>
                </a:solidFill>
                <a:latin typeface="+mj-lt"/>
              </a:rPr>
              <a:t>service </a:t>
            </a:r>
            <a:r>
              <a:rPr lang="en-US" sz="2400" dirty="0" smtClean="0">
                <a:solidFill>
                  <a:srgbClr val="C00000"/>
                </a:solidFill>
                <a:latin typeface="+mj-lt"/>
              </a:rPr>
              <a:t>level quality </a:t>
            </a:r>
          </a:p>
          <a:p>
            <a:r>
              <a:rPr lang="en-US" sz="2400" dirty="0" smtClean="0">
                <a:solidFill>
                  <a:srgbClr val="C00000"/>
                </a:solidFill>
                <a:latin typeface="+mj-lt"/>
              </a:rPr>
              <a:t>Neglect for WASH in public places </a:t>
            </a:r>
          </a:p>
          <a:p>
            <a:pPr marL="0" indent="0">
              <a:buNone/>
            </a:pPr>
            <a:r>
              <a:rPr lang="en-US" sz="2400" dirty="0" smtClean="0">
                <a:solidFill>
                  <a:srgbClr val="C00000"/>
                </a:solidFill>
                <a:latin typeface="+mj-lt"/>
              </a:rPr>
              <a:t> </a:t>
            </a:r>
          </a:p>
          <a:p>
            <a:endParaRPr lang="en-US" sz="2400" dirty="0" smtClean="0">
              <a:solidFill>
                <a:srgbClr val="C00000"/>
              </a:solidFill>
              <a:latin typeface="+mj-lt"/>
            </a:endParaRPr>
          </a:p>
          <a:p>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a:p>
            <a:pPr marL="0" indent="0">
              <a:buNone/>
            </a:pPr>
            <a:endParaRPr lang="en-US" sz="2400" dirty="0" smtClean="0">
              <a:solidFill>
                <a:srgbClr val="C00000"/>
              </a:solidFill>
              <a:latin typeface="+mj-lt"/>
            </a:endParaRPr>
          </a:p>
          <a:p>
            <a:pPr marL="0" indent="0">
              <a:buNone/>
            </a:pPr>
            <a:endParaRPr lang="en-US" sz="2400" dirty="0">
              <a:solidFill>
                <a:srgbClr val="C00000"/>
              </a:solidFill>
              <a:latin typeface="+mj-l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996" y="1333812"/>
            <a:ext cx="3600808" cy="225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39639" y="6401619"/>
            <a:ext cx="5450463" cy="307777"/>
          </a:xfrm>
          <a:prstGeom prst="rect">
            <a:avLst/>
          </a:prstGeom>
          <a:noFill/>
        </p:spPr>
        <p:txBody>
          <a:bodyPr wrap="square" rtlCol="0">
            <a:spAutoFit/>
          </a:bodyPr>
          <a:lstStyle/>
          <a:p>
            <a:pPr algn="r"/>
            <a:r>
              <a:rPr lang="en-GB" sz="1400" b="1" i="1" dirty="0" smtClean="0"/>
              <a:t>Source: </a:t>
            </a:r>
            <a:r>
              <a:rPr lang="en-GB" sz="1400" i="1" dirty="0" smtClean="0"/>
              <a:t>WHO/UNICEF JMP, 2015; UN-Water GLAAS (WHO</a:t>
            </a:r>
            <a:r>
              <a:rPr lang="en-GB" sz="1400" i="1" dirty="0" smtClean="0"/>
              <a:t>) </a:t>
            </a:r>
            <a:endParaRPr lang="en-GB" sz="1400" i="1" dirty="0"/>
          </a:p>
        </p:txBody>
      </p:sp>
    </p:spTree>
    <p:extLst>
      <p:ext uri="{BB962C8B-B14F-4D97-AF65-F5344CB8AC3E}">
        <p14:creationId xmlns:p14="http://schemas.microsoft.com/office/powerpoint/2010/main" val="228307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9D93D2-326B-4848-8E9B-FA226F25636C}" type="slidenum">
              <a:rPr lang="en-US" smtClean="0">
                <a:solidFill>
                  <a:prstClr val="white"/>
                </a:solidFill>
              </a:rPr>
              <a:pPr/>
              <a:t>6</a:t>
            </a:fld>
            <a:endParaRPr lang="en-US">
              <a:solidFill>
                <a:prstClr val="white"/>
              </a:solidFill>
            </a:endParaRPr>
          </a:p>
        </p:txBody>
      </p:sp>
      <p:sp>
        <p:nvSpPr>
          <p:cNvPr id="11" name="Title 1"/>
          <p:cNvSpPr txBox="1">
            <a:spLocks/>
          </p:cNvSpPr>
          <p:nvPr/>
        </p:nvSpPr>
        <p:spPr bwMode="auto">
          <a:xfrm>
            <a:off x="395536" y="279727"/>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schemeClr val="tx2"/>
                </a:solidFill>
              </a:rPr>
              <a:t>Lesson #5: Increase efficiencies in financing WASH</a:t>
            </a:r>
            <a:endParaRPr lang="en-GB" sz="2400" b="1" dirty="0">
              <a:solidFill>
                <a:schemeClr val="tx2"/>
              </a:solidFill>
            </a:endParaRPr>
          </a:p>
        </p:txBody>
      </p:sp>
      <p:cxnSp>
        <p:nvCxnSpPr>
          <p:cNvPr id="13" name="Straight Connector 12"/>
          <p:cNvCxnSpPr/>
          <p:nvPr/>
        </p:nvCxnSpPr>
        <p:spPr>
          <a:xfrm>
            <a:off x="528938" y="148478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53" y="2840781"/>
            <a:ext cx="7445846" cy="343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355470" y="5301208"/>
            <a:ext cx="5652120" cy="1323439"/>
          </a:xfrm>
          <a:prstGeom prst="rect">
            <a:avLst/>
          </a:prstGeom>
        </p:spPr>
        <p:txBody>
          <a:bodyPr wrap="square">
            <a:spAutoFit/>
          </a:bodyPr>
          <a:lstStyle/>
          <a:p>
            <a:r>
              <a:rPr lang="en-US" sz="2000" dirty="0" smtClean="0">
                <a:solidFill>
                  <a:schemeClr val="tx2"/>
                </a:solidFill>
              </a:rPr>
              <a:t>MDG Efforts  </a:t>
            </a:r>
          </a:p>
          <a:p>
            <a:pPr marL="285750" indent="-285750">
              <a:buFont typeface="Arial" panose="020B0604020202020204" pitchFamily="34" charset="0"/>
              <a:buChar char="•"/>
            </a:pPr>
            <a:r>
              <a:rPr lang="en-US" sz="2000" dirty="0" smtClean="0">
                <a:solidFill>
                  <a:schemeClr val="tx2"/>
                </a:solidFill>
              </a:rPr>
              <a:t>Less </a:t>
            </a:r>
            <a:r>
              <a:rPr lang="en-US" sz="2000" dirty="0">
                <a:solidFill>
                  <a:schemeClr val="tx2"/>
                </a:solidFill>
              </a:rPr>
              <a:t>than half of countries report using indicators to track expenditure against established baseline data for water and less than a third for sanitation. </a:t>
            </a:r>
            <a:endParaRPr lang="en-US" sz="2000" dirty="0" smtClean="0">
              <a:solidFill>
                <a:schemeClr val="tx2"/>
              </a:solidFill>
            </a:endParaRPr>
          </a:p>
        </p:txBody>
      </p:sp>
      <p:sp>
        <p:nvSpPr>
          <p:cNvPr id="2" name="Rectangle 1"/>
          <p:cNvSpPr/>
          <p:nvPr/>
        </p:nvSpPr>
        <p:spPr>
          <a:xfrm>
            <a:off x="6497960" y="1674674"/>
            <a:ext cx="2646040" cy="1477328"/>
          </a:xfrm>
          <a:prstGeom prst="rect">
            <a:avLst/>
          </a:prstGeom>
        </p:spPr>
        <p:txBody>
          <a:bodyPr wrap="square">
            <a:spAutoFit/>
          </a:bodyPr>
          <a:lstStyle/>
          <a:p>
            <a:r>
              <a:rPr lang="en-US" dirty="0">
                <a:solidFill>
                  <a:srgbClr val="C00000"/>
                </a:solidFill>
              </a:rPr>
              <a:t>H</a:t>
            </a:r>
            <a:r>
              <a:rPr lang="en-US" dirty="0" smtClean="0">
                <a:solidFill>
                  <a:srgbClr val="C00000"/>
                </a:solidFill>
              </a:rPr>
              <a:t>uge </a:t>
            </a:r>
            <a:r>
              <a:rPr lang="en-US" dirty="0">
                <a:solidFill>
                  <a:srgbClr val="C00000"/>
                </a:solidFill>
              </a:rPr>
              <a:t>financing gap between budgets and plans, with 80% of countries indicating insufficient financing.</a:t>
            </a:r>
            <a:endParaRPr lang="en-GB" dirty="0">
              <a:solidFill>
                <a:srgbClr val="C00000"/>
              </a:solidFill>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86" y="1674674"/>
            <a:ext cx="6141368" cy="9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45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9D93D2-326B-4848-8E9B-FA226F25636C}" type="slidenum">
              <a:rPr lang="en-US" smtClean="0">
                <a:solidFill>
                  <a:prstClr val="white"/>
                </a:solidFill>
              </a:rPr>
              <a:pPr/>
              <a:t>7</a:t>
            </a:fld>
            <a:endParaRPr lang="en-US">
              <a:solidFill>
                <a:prstClr val="white"/>
              </a:solidFill>
            </a:endParaRPr>
          </a:p>
        </p:txBody>
      </p:sp>
      <p:sp>
        <p:nvSpPr>
          <p:cNvPr id="11" name="Title 1"/>
          <p:cNvSpPr txBox="1">
            <a:spLocks/>
          </p:cNvSpPr>
          <p:nvPr/>
        </p:nvSpPr>
        <p:spPr bwMode="auto">
          <a:xfrm>
            <a:off x="395536" y="279727"/>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schemeClr val="tx2"/>
                </a:solidFill>
              </a:rPr>
              <a:t>Lesson #6: Don't underestimate SDG  aspirations</a:t>
            </a:r>
            <a:endParaRPr lang="en-GB" sz="2400" b="1" dirty="0">
              <a:solidFill>
                <a:schemeClr val="tx2"/>
              </a:solidFill>
            </a:endParaRPr>
          </a:p>
        </p:txBody>
      </p:sp>
      <p:cxnSp>
        <p:nvCxnSpPr>
          <p:cNvPr id="13" name="Straight Connector 12"/>
          <p:cNvCxnSpPr/>
          <p:nvPr/>
        </p:nvCxnSpPr>
        <p:spPr>
          <a:xfrm>
            <a:off x="493283" y="1162785"/>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2208" y="6272203"/>
            <a:ext cx="8352928" cy="523220"/>
          </a:xfrm>
          <a:prstGeom prst="rect">
            <a:avLst/>
          </a:prstGeom>
          <a:noFill/>
        </p:spPr>
        <p:txBody>
          <a:bodyPr wrap="square" rtlCol="0">
            <a:spAutoFit/>
          </a:bodyPr>
          <a:lstStyle/>
          <a:p>
            <a:r>
              <a:rPr lang="en-GB" sz="1400" b="1" i="1" dirty="0" smtClean="0"/>
              <a:t>Source: </a:t>
            </a:r>
            <a:r>
              <a:rPr lang="en-GB" sz="1400" i="1" dirty="0" smtClean="0"/>
              <a:t>Hutton G and </a:t>
            </a:r>
            <a:r>
              <a:rPr lang="en-GB" sz="1400" i="1" dirty="0" err="1" smtClean="0"/>
              <a:t>Varughese</a:t>
            </a:r>
            <a:r>
              <a:rPr lang="en-GB" sz="1400" i="1" dirty="0" smtClean="0"/>
              <a:t> M (2016) The costs of meeting the 2030 sustainable development goal targets on drinking water, sanitation and hygiene. Water and Sanitation Program (WSP), World Bank, Washington DC. </a:t>
            </a:r>
            <a:endParaRPr lang="en-GB" sz="1400" i="1" dirty="0"/>
          </a:p>
        </p:txBody>
      </p:sp>
      <p:sp>
        <p:nvSpPr>
          <p:cNvPr id="2" name="Rectangle 1"/>
          <p:cNvSpPr/>
          <p:nvPr/>
        </p:nvSpPr>
        <p:spPr>
          <a:xfrm>
            <a:off x="452161" y="1159601"/>
            <a:ext cx="8013576" cy="338554"/>
          </a:xfrm>
          <a:prstGeom prst="rect">
            <a:avLst/>
          </a:prstGeom>
        </p:spPr>
        <p:txBody>
          <a:bodyPr wrap="square">
            <a:spAutoFit/>
          </a:bodyPr>
          <a:lstStyle/>
          <a:p>
            <a:endParaRPr lang="en-GB" sz="1600" dirty="0"/>
          </a:p>
        </p:txBody>
      </p:sp>
      <p:sp>
        <p:nvSpPr>
          <p:cNvPr id="3" name="Rectangle 2"/>
          <p:cNvSpPr/>
          <p:nvPr/>
        </p:nvSpPr>
        <p:spPr>
          <a:xfrm>
            <a:off x="387918" y="1328878"/>
            <a:ext cx="8719777" cy="3046988"/>
          </a:xfrm>
          <a:prstGeom prst="rect">
            <a:avLst/>
          </a:prstGeom>
        </p:spPr>
        <p:txBody>
          <a:bodyPr wrap="square">
            <a:spAutoFit/>
          </a:bodyPr>
          <a:lstStyle/>
          <a:p>
            <a:pPr marL="342900" indent="-342900">
              <a:buFont typeface="Arial" panose="020B0604020202020204" pitchFamily="34" charset="0"/>
              <a:buChar char="•"/>
            </a:pPr>
            <a:r>
              <a:rPr lang="en-US" sz="2400" dirty="0" smtClean="0"/>
              <a:t>SDG WASH </a:t>
            </a:r>
            <a:r>
              <a:rPr lang="en-US" sz="2400" dirty="0"/>
              <a:t>targets 6.1 and 6.2 go beyond basic </a:t>
            </a:r>
            <a:r>
              <a:rPr lang="en-US" sz="2400" dirty="0" smtClean="0"/>
              <a:t>to "safely managed" services</a:t>
            </a:r>
          </a:p>
          <a:p>
            <a:pPr marL="342900" indent="-342900">
              <a:buFont typeface="Arial" panose="020B0604020202020204" pitchFamily="34" charset="0"/>
              <a:buChar char="•"/>
            </a:pPr>
            <a:r>
              <a:rPr lang="en-US" sz="2400" dirty="0"/>
              <a:t>The total cost of providing WASH services at these levels is estimated at around $114 billion per year, three times the current investment levels.</a:t>
            </a:r>
          </a:p>
          <a:p>
            <a:pPr marL="342900" indent="-342900">
              <a:buFont typeface="Arial" panose="020B0604020202020204" pitchFamily="34" charset="0"/>
              <a:buChar char="•"/>
            </a:pPr>
            <a:r>
              <a:rPr lang="en-US" sz="2400" dirty="0" smtClean="0"/>
              <a:t>Enabling environment is key:  effective Institutions and leadership</a:t>
            </a:r>
            <a:endParaRPr lang="en-US" sz="2400" b="1" dirty="0" smtClean="0">
              <a:solidFill>
                <a:srgbClr val="C00000"/>
              </a:solidFill>
            </a:endParaRPr>
          </a:p>
          <a:p>
            <a:pPr marL="342900" indent="-342900">
              <a:buFont typeface="Arial" panose="020B0604020202020204" pitchFamily="34" charset="0"/>
              <a:buChar char="•"/>
            </a:pPr>
            <a:endParaRPr lang="en-US" sz="2400" b="1" dirty="0" smtClean="0">
              <a:solidFill>
                <a:srgbClr val="C00000"/>
              </a:solidFill>
            </a:endParaRPr>
          </a:p>
          <a:p>
            <a:pPr marL="342900" indent="-342900">
              <a:buFont typeface="Arial" panose="020B0604020202020204" pitchFamily="34" charset="0"/>
              <a:buChar char="•"/>
            </a:pPr>
            <a:endParaRPr lang="en-GB" sz="2400" b="1" dirty="0">
              <a:solidFill>
                <a:srgbClr val="C00000"/>
              </a:solidFill>
              <a:latin typeface="+mj-lt"/>
            </a:endParaRPr>
          </a:p>
        </p:txBody>
      </p:sp>
    </p:spTree>
    <p:extLst>
      <p:ext uri="{BB962C8B-B14F-4D97-AF65-F5344CB8AC3E}">
        <p14:creationId xmlns:p14="http://schemas.microsoft.com/office/powerpoint/2010/main" val="2932591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TotalTime>
  <Words>873</Words>
  <Application>Microsoft Office PowerPoint</Application>
  <PresentationFormat>On-screen Show (4:3)</PresentationFormat>
  <Paragraphs>100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Lessons learned from the MDG period in water and sanitation Bruce Gordon  WASH Coordinator,  WHO Addis Ababa, Ethiopia, 15 March 20016   </vt:lpstr>
      <vt:lpstr>Lesson #1: Huge gains in WASH are possible </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of WASH financing</dc:title>
  <dc:creator>GORE, Fiona Margaret</dc:creator>
  <cp:lastModifiedBy>GORE, Fiona Margaret</cp:lastModifiedBy>
  <cp:revision>26</cp:revision>
  <dcterms:created xsi:type="dcterms:W3CDTF">2015-09-02T14:58:58Z</dcterms:created>
  <dcterms:modified xsi:type="dcterms:W3CDTF">2016-03-15T05:27:53Z</dcterms:modified>
</cp:coreProperties>
</file>