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7" r:id="rId3"/>
    <p:sldId id="288" r:id="rId4"/>
    <p:sldId id="256" r:id="rId5"/>
    <p:sldId id="284" r:id="rId6"/>
    <p:sldId id="265" r:id="rId7"/>
    <p:sldId id="271" r:id="rId8"/>
    <p:sldId id="278" r:id="rId9"/>
    <p:sldId id="268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32A6-ACD4-40FB-A38C-BD2B7AC288B3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A905-125F-48D0-9027-B7C27E5E9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8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Emphasise</a:t>
            </a:r>
            <a:r>
              <a:rPr lang="de-CH" dirty="0" smtClean="0"/>
              <a:t> </a:t>
            </a:r>
            <a:r>
              <a:rPr lang="de-CH" dirty="0" err="1" smtClean="0"/>
              <a:t>cyclical</a:t>
            </a:r>
            <a:r>
              <a:rPr lang="de-CH" dirty="0" smtClean="0"/>
              <a:t> </a:t>
            </a:r>
            <a:r>
              <a:rPr lang="de-CH" dirty="0" err="1" smtClean="0"/>
              <a:t>nature</a:t>
            </a:r>
            <a:r>
              <a:rPr lang="de-CH" dirty="0" smtClean="0"/>
              <a:t>,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fact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committments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into</a:t>
            </a:r>
            <a:r>
              <a:rPr lang="de-CH" baseline="0" dirty="0" smtClean="0"/>
              <a:t> WASH </a:t>
            </a:r>
            <a:r>
              <a:rPr lang="de-CH" baseline="0" dirty="0" err="1" smtClean="0"/>
              <a:t>service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delivery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reforms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underway</a:t>
            </a:r>
            <a:r>
              <a:rPr lang="de-CH" baseline="0" dirty="0" smtClean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DA905-125F-48D0-9027-B7C27E5E9D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4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5700A9-6D10-41D8-B355-BC6EC14FF90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B8390A-9C09-4C8E-A7BB-4F75780674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Effective Joint Sector Reviews for WASH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Dominick de Waal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13949"/>
            <a:ext cx="3779912" cy="450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355201" cy="4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lvl="0"/>
            <a:endParaRPr lang="en-GB" sz="2800" dirty="0" smtClean="0"/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Create </a:t>
            </a:r>
            <a:r>
              <a:rPr lang="en-GB" sz="2400" dirty="0"/>
              <a:t>incentives </a:t>
            </a:r>
            <a:r>
              <a:rPr lang="en-GB" sz="2400" dirty="0" smtClean="0"/>
              <a:t>for participation in JSRs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Use </a:t>
            </a:r>
            <a:r>
              <a:rPr lang="en-GB" sz="2400" dirty="0"/>
              <a:t>the JSR process to inform and guide </a:t>
            </a:r>
            <a:r>
              <a:rPr lang="en-GB" sz="2400" dirty="0" smtClean="0"/>
              <a:t>planning 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2400" dirty="0"/>
              <a:t>Improve </a:t>
            </a:r>
            <a:r>
              <a:rPr lang="en-GB" sz="2400" dirty="0" smtClean="0"/>
              <a:t>how </a:t>
            </a:r>
            <a:r>
              <a:rPr lang="en-GB" sz="2400" dirty="0" smtClean="0"/>
              <a:t>GLAAS interfaces with WASH </a:t>
            </a:r>
            <a:r>
              <a:rPr lang="en-GB" sz="2400" dirty="0"/>
              <a:t>JSRs </a:t>
            </a:r>
            <a:endParaRPr lang="en-GB" sz="2400" dirty="0" smtClean="0"/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Publish reports online on </a:t>
            </a:r>
            <a:r>
              <a:rPr lang="en-GB" sz="2400" dirty="0"/>
              <a:t>country </a:t>
            </a:r>
            <a:r>
              <a:rPr lang="en-GB" sz="2400" dirty="0" smtClean="0"/>
              <a:t>pages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Develop training materials for JSRs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Align international TA with country systems </a:t>
            </a:r>
          </a:p>
          <a:p>
            <a:pPr lvl="1">
              <a:lnSpc>
                <a:spcPct val="150000"/>
              </a:lnSpc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Agencies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Part of Collaborative Behaviours</a:t>
            </a:r>
            <a:endParaRPr lang="en-GB" dirty="0"/>
          </a:p>
        </p:txBody>
      </p:sp>
      <p:pic>
        <p:nvPicPr>
          <p:cNvPr id="11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4" y="2924944"/>
            <a:ext cx="8261611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JSRs</a:t>
            </a:r>
            <a:r>
              <a:rPr lang="en-GB" dirty="0"/>
              <a:t> </a:t>
            </a:r>
            <a:r>
              <a:rPr lang="en-GB" dirty="0" smtClean="0"/>
              <a:t>break down silos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52" y="2348880"/>
            <a:ext cx="8147249" cy="3456384"/>
          </a:xfrm>
        </p:spPr>
        <p:txBody>
          <a:bodyPr>
            <a:noAutofit/>
          </a:bodyPr>
          <a:lstStyle/>
          <a:p>
            <a:r>
              <a:rPr lang="en-GB" sz="1800" i="1" dirty="0" smtClean="0"/>
              <a:t>We </a:t>
            </a:r>
            <a:r>
              <a:rPr lang="en-GB" sz="1800" i="1" dirty="0"/>
              <a:t>need JSRs because of the donors. If funding and implementation was done by one ministry, it would not be necessary</a:t>
            </a:r>
            <a:r>
              <a:rPr lang="en-GB" sz="1800" i="1" dirty="0" smtClean="0"/>
              <a:t>.</a:t>
            </a:r>
          </a:p>
          <a:p>
            <a:endParaRPr lang="en-GB" sz="1800" i="1" dirty="0"/>
          </a:p>
          <a:p>
            <a:endParaRPr lang="en-GB" sz="1800" i="1" dirty="0"/>
          </a:p>
          <a:p>
            <a:r>
              <a:rPr lang="en-GB" sz="1800" i="1" dirty="0"/>
              <a:t>The JSR is needed because there are many foreign actors and the government fragmentation is unmanageable for the donors</a:t>
            </a:r>
            <a:r>
              <a:rPr lang="en-GB" sz="1800" i="1" dirty="0" smtClean="0"/>
              <a:t>.</a:t>
            </a:r>
          </a:p>
          <a:p>
            <a:endParaRPr lang="en-GB" sz="1800" i="1" dirty="0"/>
          </a:p>
          <a:p>
            <a:endParaRPr lang="en-GB" sz="1800" dirty="0"/>
          </a:p>
          <a:p>
            <a:r>
              <a:rPr lang="en-GB" sz="1800" i="1" dirty="0" smtClean="0"/>
              <a:t>Before</a:t>
            </a:r>
            <a:r>
              <a:rPr lang="en-GB" sz="1800" i="1" dirty="0"/>
              <a:t>, NGOs were always blaming </a:t>
            </a:r>
            <a:r>
              <a:rPr lang="en-GB" sz="1800" i="1" dirty="0" smtClean="0"/>
              <a:t>government</a:t>
            </a:r>
            <a:r>
              <a:rPr lang="en-GB" sz="1800" i="1" dirty="0"/>
              <a:t> </a:t>
            </a:r>
            <a:r>
              <a:rPr lang="en-GB" sz="1800" i="1" dirty="0" smtClean="0"/>
              <a:t>as nobody </a:t>
            </a:r>
            <a:r>
              <a:rPr lang="en-GB" sz="1800" i="1" dirty="0"/>
              <a:t>knew what everyone else is </a:t>
            </a:r>
            <a:r>
              <a:rPr lang="en-GB" sz="1800" i="1" dirty="0" smtClean="0"/>
              <a:t>doing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460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593" y="1417638"/>
            <a:ext cx="8229600" cy="4305077"/>
          </a:xfrm>
        </p:spPr>
        <p:txBody>
          <a:bodyPr/>
          <a:lstStyle/>
          <a:p>
            <a:r>
              <a:rPr lang="en-GB" sz="2000" dirty="0" smtClean="0"/>
              <a:t>Multi-stakeholder process to review </a:t>
            </a:r>
            <a:r>
              <a:rPr lang="en-GB" sz="2000" dirty="0"/>
              <a:t>status, progress and performance and take decisions on priority actions.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Joint Sector Review?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770"/>
            <a:ext cx="9144000" cy="44062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971600" y="580526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95936" y="5834186"/>
            <a:ext cx="65059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48264" y="5842570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2304256" cy="23762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000" dirty="0" smtClean="0"/>
              <a:t>Experiences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</a:t>
            </a:r>
            <a:r>
              <a:rPr lang="en-GB" sz="2000" b="0" dirty="0" smtClean="0"/>
              <a:t>Mature</a:t>
            </a:r>
            <a:br>
              <a:rPr lang="en-GB" sz="2000" b="0" dirty="0" smtClean="0"/>
            </a:br>
            <a:r>
              <a:rPr lang="en-GB" sz="2000" b="0" dirty="0" smtClean="0"/>
              <a:t> - Intermediate</a:t>
            </a:r>
            <a:br>
              <a:rPr lang="en-GB" sz="2000" b="0" dirty="0" smtClean="0"/>
            </a:br>
            <a:r>
              <a:rPr lang="en-GB" sz="2000" b="0" dirty="0" smtClean="0"/>
              <a:t> - Basic</a:t>
            </a:r>
            <a:br>
              <a:rPr lang="en-GB" sz="2000" b="0" dirty="0" smtClean="0"/>
            </a:br>
            <a:r>
              <a:rPr lang="en-GB" sz="2000" b="0" dirty="0" smtClean="0"/>
              <a:t> - No experience</a:t>
            </a:r>
            <a:endParaRPr lang="en-GB" sz="2000" b="0" dirty="0"/>
          </a:p>
        </p:txBody>
      </p:sp>
      <p:pic>
        <p:nvPicPr>
          <p:cNvPr id="6" name="Picture 5" descr="joint sector review 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29694" cy="581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74828" y="6237312"/>
            <a:ext cx="66548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Delegates </a:t>
            </a:r>
            <a:r>
              <a:rPr lang="en-GB" sz="1050" dirty="0"/>
              <a:t>of the 2nd Joint Government of Uganda/Donor Water and Sanitation Sector Review 2002</a:t>
            </a:r>
          </a:p>
        </p:txBody>
      </p:sp>
    </p:spTree>
    <p:extLst>
      <p:ext uri="{BB962C8B-B14F-4D97-AF65-F5344CB8AC3E}">
        <p14:creationId xmlns:p14="http://schemas.microsoft.com/office/powerpoint/2010/main" val="27161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001"/>
            <a:ext cx="8640960" cy="104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689223"/>
          </a:xfrm>
        </p:spPr>
        <p:txBody>
          <a:bodyPr>
            <a:noAutofit/>
          </a:bodyPr>
          <a:lstStyle/>
          <a:p>
            <a:r>
              <a:rPr lang="en-US" sz="3200" dirty="0" smtClean="0"/>
              <a:t>Documentation for mutual accountability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9"/>
          <a:stretch/>
        </p:blipFill>
        <p:spPr bwMode="auto">
          <a:xfrm>
            <a:off x="538274" y="1161895"/>
            <a:ext cx="7900367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24980"/>
            <a:ext cx="7921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Sector </a:t>
            </a:r>
            <a:r>
              <a:rPr lang="en-GB" sz="1200" dirty="0">
                <a:solidFill>
                  <a:srgbClr val="FFFF00"/>
                </a:solidFill>
              </a:rPr>
              <a:t>Performance Reports for WASH in </a:t>
            </a:r>
            <a:r>
              <a:rPr lang="en-GB" sz="1200" dirty="0" smtClean="0">
                <a:solidFill>
                  <a:srgbClr val="FFFF00"/>
                </a:solidFill>
              </a:rPr>
              <a:t>Uganda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97843"/>
            <a:ext cx="2674640" cy="2808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JSRs can start simple and become more sophisticated over time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5862828" cy="658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8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Government to </a:t>
            </a:r>
            <a:r>
              <a:rPr lang="en-GB" dirty="0"/>
              <a:t>lead the JSR </a:t>
            </a:r>
            <a:r>
              <a:rPr lang="en-GB" dirty="0" smtClean="0"/>
              <a:t>process </a:t>
            </a:r>
            <a:endParaRPr lang="en-GB" dirty="0"/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Donors to also take </a:t>
            </a:r>
            <a:r>
              <a:rPr lang="en-GB" dirty="0"/>
              <a:t>responsibility for </a:t>
            </a:r>
            <a:r>
              <a:rPr lang="en-GB" dirty="0" smtClean="0"/>
              <a:t>JSRs</a:t>
            </a:r>
            <a:endParaRPr lang="en-GB" dirty="0"/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Involve finance </a:t>
            </a:r>
            <a:r>
              <a:rPr lang="en-GB" dirty="0"/>
              <a:t>and planning ministries </a:t>
            </a:r>
            <a:endParaRPr lang="en-GB" dirty="0" smtClean="0"/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Use national information, survey and monitoring systems </a:t>
            </a:r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Include humanitarian assistance and </a:t>
            </a:r>
            <a:r>
              <a:rPr lang="en-GB" smtClean="0"/>
              <a:t>development actors</a:t>
            </a:r>
            <a:endParaRPr lang="en-GB" dirty="0"/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Set limited priority </a:t>
            </a:r>
            <a:r>
              <a:rPr lang="en-GB" dirty="0"/>
              <a:t>actions that are </a:t>
            </a:r>
            <a:r>
              <a:rPr lang="en-GB" dirty="0" smtClean="0"/>
              <a:t>SMART</a:t>
            </a:r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Publish documentation </a:t>
            </a:r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Create interface </a:t>
            </a:r>
            <a:r>
              <a:rPr lang="en-GB" dirty="0"/>
              <a:t>between </a:t>
            </a:r>
            <a:r>
              <a:rPr lang="en-GB" dirty="0" smtClean="0"/>
              <a:t>JSR and </a:t>
            </a:r>
            <a:r>
              <a:rPr lang="en-GB" dirty="0"/>
              <a:t>service </a:t>
            </a:r>
            <a:r>
              <a:rPr lang="en-GB" dirty="0" smtClean="0"/>
              <a:t>delivery</a:t>
            </a:r>
          </a:p>
          <a:p>
            <a:pPr marL="361950" lvl="0" indent="-252413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/>
              <a:t>Regularly review JSR process </a:t>
            </a:r>
            <a:endParaRPr lang="en-GB" dirty="0"/>
          </a:p>
          <a:p>
            <a:pPr marL="361950" indent="-252413">
              <a:lnSpc>
                <a:spcPct val="160000"/>
              </a:lnSpc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9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256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Effective Joint Sector Reviews for WASH</vt:lpstr>
      <vt:lpstr>Part of Collaborative Behaviours</vt:lpstr>
      <vt:lpstr>JSRs break down silos</vt:lpstr>
      <vt:lpstr>What is a Joint Sector Review?</vt:lpstr>
      <vt:lpstr>Experiences   - Mature  - Intermediate  - Basic  - No experience</vt:lpstr>
      <vt:lpstr>PowerPoint Presentation</vt:lpstr>
      <vt:lpstr>Documentation for mutual accountability</vt:lpstr>
      <vt:lpstr>JSRs can start simple and become more sophisticated over time  </vt:lpstr>
      <vt:lpstr>Considerations for all</vt:lpstr>
      <vt:lpstr>International Agencies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Kerstin Danert</dc:creator>
  <cp:lastModifiedBy>Dominick Revell de Waal</cp:lastModifiedBy>
  <cp:revision>61</cp:revision>
  <dcterms:created xsi:type="dcterms:W3CDTF">2016-02-29T14:06:01Z</dcterms:created>
  <dcterms:modified xsi:type="dcterms:W3CDTF">2016-03-17T08:11:01Z</dcterms:modified>
</cp:coreProperties>
</file>