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7" r:id="rId3"/>
    <p:sldId id="309" r:id="rId4"/>
    <p:sldId id="299" r:id="rId5"/>
    <p:sldId id="320" r:id="rId6"/>
    <p:sldId id="323" r:id="rId7"/>
    <p:sldId id="322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9CB"/>
    <a:srgbClr val="DFE86B"/>
    <a:srgbClr val="FFEA5A"/>
    <a:srgbClr val="F7F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2226" autoAdjust="0"/>
  </p:normalViewPr>
  <p:slideViewPr>
    <p:cSldViewPr>
      <p:cViewPr varScale="1">
        <p:scale>
          <a:sx n="75" d="100"/>
          <a:sy n="75" d="100"/>
        </p:scale>
        <p:origin x="12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8AC6A-D7EC-49D4-928B-333954FA601E}" type="datetimeFigureOut">
              <a:rPr lang="en-GB" smtClean="0"/>
              <a:t>17/03/2016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EE8B2-346B-4F72-936E-E4C3C041E0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04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B4470-6FE2-4843-9AC4-37306272D65D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5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Sthrengths</a:t>
            </a:r>
          </a:p>
          <a:p>
            <a:endParaRPr lang="en-US" dirty="0" smtClean="0"/>
          </a:p>
          <a:p>
            <a:r>
              <a:rPr lang="en-US" dirty="0" smtClean="0"/>
              <a:t>Semi-quantitative; root cause analysis; triangulation of findings</a:t>
            </a:r>
          </a:p>
          <a:p>
            <a:r>
              <a:rPr lang="en-US" dirty="0" smtClean="0"/>
              <a:t>Produces investment plan</a:t>
            </a:r>
          </a:p>
          <a:p>
            <a:r>
              <a:rPr lang="en-US" dirty="0" smtClean="0"/>
              <a:t>Builds capacity and recognition of critical role of enabling environment</a:t>
            </a:r>
          </a:p>
          <a:p>
            <a:r>
              <a:rPr lang="en-US" dirty="0" smtClean="0"/>
              <a:t>Analysis done by stakeholders not for them</a:t>
            </a:r>
          </a:p>
          <a:p>
            <a:r>
              <a:rPr lang="en-US" dirty="0" smtClean="0"/>
              <a:t>Adds value by revealing tacit knowledge within the sector</a:t>
            </a:r>
          </a:p>
          <a:p>
            <a:endParaRPr lang="en-US" dirty="0" smtClean="0"/>
          </a:p>
          <a:p>
            <a:r>
              <a:rPr lang="en-US" dirty="0" smtClean="0"/>
              <a:t>Minor impecfection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Usefulness of results depends on quality of input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Unable to predict/model potential impact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input required for analysis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yet institutionalized or adapted to become part of government planning process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EE8B2-346B-4F72-936E-E4C3C041E04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42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dirty="0" smtClean="0"/>
              <a:t>Facilitate dialogue with sector financiers, in particular Ministries of Finance and donors</a:t>
            </a:r>
            <a:endParaRPr lang="en-US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dirty="0" smtClean="0"/>
              <a:t>Provide rational, evidence-based approach for formulating an investment strategy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Primary</a:t>
            </a:r>
            <a:r>
              <a:rPr lang="en-US" baseline="0" dirty="0" smtClean="0"/>
              <a:t> user is line ministry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EE8B2-346B-4F72-936E-E4C3C041E04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718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Used</a:t>
            </a:r>
            <a:r>
              <a:rPr lang="es-ES" baseline="0" dirty="0" smtClean="0"/>
              <a:t> in workshop setting, 40-50 participants, 5 days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EE8B2-346B-4F72-936E-E4C3C041E04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5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6172200"/>
            <a:ext cx="8534399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4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42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411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6172200"/>
            <a:ext cx="8534399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4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6172200"/>
            <a:ext cx="8534399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277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46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48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327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04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4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7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6172200"/>
            <a:ext cx="8534399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331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952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84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6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52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48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3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2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47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7B9F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8E275-DB37-4A7E-9583-6AFD7287C4A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97F4-BA62-4990-8DE6-7BE6CA7E94E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1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7B9F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cef.org/wash/files/Accountability_in_WASH_Explaining_the_Concept.pdf" TargetMode="External"/><Relationship Id="rId2" Type="http://schemas.openxmlformats.org/officeDocument/2006/relationships/hyperlink" Target="http://watergovernance.org/resources/accountability-in-wash-a-reference-guide-for-programming/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Toolkit to support sector strengthening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Evariste Kouassi-Komlan</a:t>
            </a:r>
          </a:p>
          <a:p>
            <a:r>
              <a:rPr lang="en-US" dirty="0" smtClean="0"/>
              <a:t>UNICEF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WASH BAT: Unlock country enabling environment bottlenecks in WASH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828800"/>
            <a:ext cx="5410200" cy="4191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Implementation</a:t>
            </a:r>
            <a:r>
              <a:rPr lang="en-US" sz="2400" dirty="0" smtClean="0"/>
              <a:t>: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15 Countries in 2 years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Contributed to:</a:t>
            </a:r>
          </a:p>
          <a:p>
            <a:pPr lvl="1">
              <a:buFont typeface="Wingdings" charset="2"/>
              <a:buChar char="ü"/>
            </a:pPr>
            <a:r>
              <a:rPr lang="en-US" sz="2400" dirty="0" smtClean="0"/>
              <a:t>SWA Commitments</a:t>
            </a:r>
          </a:p>
          <a:p>
            <a:pPr lvl="1">
              <a:buFont typeface="Wingdings" charset="2"/>
              <a:buChar char="ü"/>
            </a:pPr>
            <a:r>
              <a:rPr lang="en-US" sz="2400" dirty="0" smtClean="0"/>
              <a:t>sector </a:t>
            </a:r>
            <a:r>
              <a:rPr lang="en-US" sz="2400" dirty="0"/>
              <a:t>investment </a:t>
            </a:r>
            <a:r>
              <a:rPr lang="en-US" sz="2400" dirty="0" smtClean="0"/>
              <a:t>plans/strategies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Revision: </a:t>
            </a:r>
          </a:p>
          <a:p>
            <a:r>
              <a:rPr lang="en-US" sz="2400" dirty="0" smtClean="0"/>
              <a:t>2015 and 2016 to align with SWA building blocks</a:t>
            </a:r>
          </a:p>
          <a:p>
            <a:pPr>
              <a:buFont typeface="Arial"/>
              <a:buChar char="•"/>
            </a:pPr>
            <a:r>
              <a:rPr lang="en-US" sz="2400" b="1" dirty="0" smtClean="0"/>
              <a:t>WASH </a:t>
            </a:r>
            <a:r>
              <a:rPr lang="en-US" sz="2400" b="1" dirty="0"/>
              <a:t>BAT </a:t>
            </a:r>
            <a:r>
              <a:rPr lang="en-US" sz="2400" b="1" dirty="0" smtClean="0"/>
              <a:t>2.0</a:t>
            </a:r>
            <a:r>
              <a:rPr lang="en-US" sz="2400" dirty="0" smtClean="0"/>
              <a:t> has Option to be adapted to country context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0" y="1828800"/>
            <a:ext cx="4538441" cy="335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1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114800"/>
            <a:ext cx="2514600" cy="167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WASH BAT: Includes flexible modules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162142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Water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390900" y="1156888"/>
            <a:ext cx="1491156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Sanitation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079781" y="1151632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Hygiene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705600" y="11430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WASH in School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396765" y="2220310"/>
            <a:ext cx="1371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Urban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396765" y="2982310"/>
            <a:ext cx="1371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Rural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388883" y="3744310"/>
            <a:ext cx="1371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National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381000" y="4525594"/>
            <a:ext cx="1371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Regional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381000" y="5343921"/>
            <a:ext cx="13716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District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2819400" y="5867400"/>
            <a:ext cx="20574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Service Provider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4929184" y="5877124"/>
            <a:ext cx="1672793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Users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1905000" y="1828800"/>
            <a:ext cx="5334000" cy="3886200"/>
          </a:xfrm>
          <a:prstGeom prst="ellipse">
            <a:avLst/>
          </a:prstGeom>
          <a:solidFill>
            <a:srgbClr val="F7FF3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75957" y="4431557"/>
            <a:ext cx="254428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Policy/ Strategy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07488" y="2726779"/>
            <a:ext cx="394210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Institutional arrangements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38400" y="3148112"/>
            <a:ext cx="17363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inancing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93843" y="4010224"/>
            <a:ext cx="162095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Capacity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23750" y="2275029"/>
            <a:ext cx="294183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Political leadership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257" y="4804586"/>
            <a:ext cx="390104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Accountability and regulation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9800" y="3579168"/>
            <a:ext cx="5257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Planning, monitoring, and review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1094" b="-8340"/>
          <a:stretch/>
        </p:blipFill>
        <p:spPr>
          <a:xfrm>
            <a:off x="13011" y="76199"/>
            <a:ext cx="10086486" cy="746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evron 5"/>
          <p:cNvSpPr/>
          <p:nvPr/>
        </p:nvSpPr>
        <p:spPr>
          <a:xfrm>
            <a:off x="0" y="2286000"/>
            <a:ext cx="1524000" cy="1676400"/>
          </a:xfrm>
          <a:prstGeom prst="chevron">
            <a:avLst>
              <a:gd name="adj" fmla="val 19961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1295400" y="2286000"/>
            <a:ext cx="1447800" cy="1676400"/>
          </a:xfrm>
          <a:prstGeom prst="chevron">
            <a:avLst>
              <a:gd name="adj" fmla="val 19961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514600" y="2286000"/>
            <a:ext cx="1600200" cy="1676400"/>
          </a:xfrm>
          <a:prstGeom prst="chevron">
            <a:avLst>
              <a:gd name="adj" fmla="val 19961"/>
            </a:avLst>
          </a:prstGeom>
          <a:solidFill>
            <a:srgbClr val="93CDDD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3886200" y="2286000"/>
            <a:ext cx="1600200" cy="1676400"/>
          </a:xfrm>
          <a:prstGeom prst="chevron">
            <a:avLst>
              <a:gd name="adj" fmla="val 19961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257800" y="2286000"/>
            <a:ext cx="1447800" cy="1676400"/>
          </a:xfrm>
          <a:prstGeom prst="chevron">
            <a:avLst>
              <a:gd name="adj" fmla="val 19961"/>
            </a:avLst>
          </a:prstGeom>
          <a:solidFill>
            <a:srgbClr val="93CD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6477000" y="2286000"/>
            <a:ext cx="1447800" cy="1676400"/>
          </a:xfrm>
          <a:prstGeom prst="chevron">
            <a:avLst>
              <a:gd name="adj" fmla="val 19961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7696200" y="2286000"/>
            <a:ext cx="1447800" cy="1676400"/>
          </a:xfrm>
          <a:prstGeom prst="chevron">
            <a:avLst>
              <a:gd name="adj" fmla="val 19961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Key steps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Line Callout 2 (Border and Accent Bar) 9"/>
          <p:cNvSpPr/>
          <p:nvPr/>
        </p:nvSpPr>
        <p:spPr>
          <a:xfrm>
            <a:off x="4876800" y="152400"/>
            <a:ext cx="2743200" cy="1905000"/>
          </a:xfrm>
          <a:prstGeom prst="accentBorderCallout2">
            <a:avLst>
              <a:gd name="adj1" fmla="val 45383"/>
              <a:gd name="adj2" fmla="val -1991"/>
              <a:gd name="adj3" fmla="val 44115"/>
              <a:gd name="adj4" fmla="val -19204"/>
              <a:gd name="adj5" fmla="val 124736"/>
              <a:gd name="adj6" fmla="val -17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Distribution of responsibility between sector stakeholders and plan</a:t>
            </a:r>
            <a:endParaRPr lang="en-US" sz="2400" dirty="0"/>
          </a:p>
        </p:txBody>
      </p:sp>
      <p:sp>
        <p:nvSpPr>
          <p:cNvPr id="12" name="Line Callout 1 11"/>
          <p:cNvSpPr/>
          <p:nvPr/>
        </p:nvSpPr>
        <p:spPr>
          <a:xfrm>
            <a:off x="3505200" y="5410200"/>
            <a:ext cx="3276600" cy="1219200"/>
          </a:xfrm>
          <a:prstGeom prst="borderCallout1">
            <a:avLst>
              <a:gd name="adj1" fmla="val 47285"/>
              <a:gd name="adj2" fmla="val -723"/>
              <a:gd name="adj3" fmla="val -122096"/>
              <a:gd name="adj4" fmla="val -20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Tools to support the analysis and remove the Bottlenecks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687598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Scoring </a:t>
            </a:r>
          </a:p>
          <a:p>
            <a:r>
              <a:rPr lang="en-US" sz="2400" b="1" dirty="0">
                <a:solidFill>
                  <a:srgbClr val="215968"/>
                </a:solidFill>
              </a:rPr>
              <a:t>o</a:t>
            </a:r>
            <a:r>
              <a:rPr lang="en-US" sz="2400" b="1" dirty="0" smtClean="0">
                <a:solidFill>
                  <a:srgbClr val="215968"/>
                </a:solidFill>
              </a:rPr>
              <a:t>f factors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6189" y="2502932"/>
            <a:ext cx="1219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Identify</a:t>
            </a:r>
          </a:p>
          <a:p>
            <a:r>
              <a:rPr lang="en-US" sz="2400" b="1" dirty="0" smtClean="0">
                <a:solidFill>
                  <a:srgbClr val="215968"/>
                </a:solidFill>
              </a:rPr>
              <a:t>Bottle-necks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43200" y="2133600"/>
            <a:ext cx="144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rgbClr val="215968"/>
              </a:solidFill>
            </a:endParaRPr>
          </a:p>
          <a:p>
            <a:r>
              <a:rPr lang="en-US" sz="2400" b="1" dirty="0" smtClean="0">
                <a:solidFill>
                  <a:srgbClr val="215968"/>
                </a:solidFill>
              </a:rPr>
              <a:t>Identify ‘Removal’ Activities</a:t>
            </a:r>
          </a:p>
          <a:p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66989" y="2502932"/>
            <a:ext cx="1371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Costs,</a:t>
            </a:r>
          </a:p>
          <a:p>
            <a:r>
              <a:rPr lang="en-US" sz="2400" b="1" dirty="0" smtClean="0">
                <a:solidFill>
                  <a:srgbClr val="215968"/>
                </a:solidFill>
              </a:rPr>
              <a:t>Finance,</a:t>
            </a:r>
          </a:p>
          <a:p>
            <a:r>
              <a:rPr lang="en-US" sz="2400" b="1" dirty="0" smtClean="0">
                <a:solidFill>
                  <a:srgbClr val="215968"/>
                </a:solidFill>
              </a:rPr>
              <a:t>Roles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2389" y="26742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Implementation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57789" y="2687598"/>
            <a:ext cx="1181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Partner</a:t>
            </a:r>
          </a:p>
          <a:p>
            <a:r>
              <a:rPr lang="en-US" sz="2400" b="1" dirty="0" smtClean="0">
                <a:solidFill>
                  <a:srgbClr val="215968"/>
                </a:solidFill>
              </a:rPr>
              <a:t>review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01000" y="2502932"/>
            <a:ext cx="1066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Joint sector review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363998"/>
            <a:ext cx="19050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Existing Evidence, data sources,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38100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Toolkit: What is in each building block?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38600" y="1371600"/>
            <a:ext cx="25146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1. Definition/   Characteristic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8600" y="226695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2.  Proxy Indicator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7503" y="390525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4. Results expected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67503" y="472440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5. Reference tool/guide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67503" y="308610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3. Illustrative   example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200" y="1219200"/>
            <a:ext cx="3124200" cy="381000"/>
          </a:xfrm>
          <a:prstGeom prst="rect">
            <a:avLst/>
          </a:prstGeom>
          <a:solidFill>
            <a:srgbClr val="008000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Sector Policy/ Strategy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200" y="1739900"/>
            <a:ext cx="3124200" cy="622300"/>
          </a:xfrm>
          <a:prstGeom prst="rect">
            <a:avLst/>
          </a:prstGeom>
          <a:solidFill>
            <a:srgbClr val="F7FF3C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Institutional arrangements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" y="2514600"/>
            <a:ext cx="3124200" cy="279400"/>
          </a:xfrm>
          <a:prstGeom prst="rect">
            <a:avLst/>
          </a:prstGeom>
          <a:solidFill>
            <a:srgbClr val="F7FF3C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Financing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" y="2933700"/>
            <a:ext cx="3124200" cy="685800"/>
          </a:xfrm>
          <a:prstGeom prst="rect">
            <a:avLst/>
          </a:prstGeom>
          <a:solidFill>
            <a:srgbClr val="F7FF3C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Planning/ Monitoring/Review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3759200"/>
            <a:ext cx="3124200" cy="355600"/>
          </a:xfrm>
          <a:prstGeom prst="rect">
            <a:avLst/>
          </a:prstGeom>
          <a:solidFill>
            <a:srgbClr val="F7FF3C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Capacity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00" y="4305300"/>
            <a:ext cx="3124200" cy="431800"/>
          </a:xfrm>
          <a:prstGeom prst="rect">
            <a:avLst/>
          </a:prstGeom>
          <a:solidFill>
            <a:srgbClr val="F7FF3C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Political leadership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200" y="4876800"/>
            <a:ext cx="3124200" cy="609600"/>
          </a:xfrm>
          <a:prstGeom prst="rect">
            <a:avLst/>
          </a:prstGeom>
          <a:solidFill>
            <a:srgbClr val="F7FF3C"/>
          </a:solidFill>
          <a:ln>
            <a:solidFill>
              <a:srgbClr val="FFE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215968"/>
                </a:solidFill>
              </a:rPr>
              <a:t>Accountability and regulation</a:t>
            </a:r>
            <a:endParaRPr lang="en-US" sz="2400" b="1" dirty="0">
              <a:solidFill>
                <a:srgbClr val="21596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29400" y="4719145"/>
            <a:ext cx="2420369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CSO,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GLAAS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TRACKFIN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VFM, JSR, ACC and Reg,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ESI, WASH Cost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810000" y="1295400"/>
            <a:ext cx="274319" cy="4114800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17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1303" y="-219638"/>
            <a:ext cx="8657897" cy="1143000"/>
          </a:xfrm>
        </p:spPr>
        <p:txBody>
          <a:bodyPr>
            <a:normAutofit fontScale="90000"/>
          </a:bodyPr>
          <a:lstStyle/>
          <a:p>
            <a:pPr lvl="0" algn="l">
              <a:spcBef>
                <a:spcPts val="0"/>
              </a:spcBef>
              <a:tabLst>
                <a:tab pos="4610100" algn="l"/>
              </a:tabLst>
            </a:pPr>
            <a:r>
              <a:rPr lang="en-US" b="1" dirty="0" smtClean="0">
                <a:solidFill>
                  <a:schemeClr val="tx1"/>
                </a:solidFill>
              </a:rPr>
              <a:t>Example: </a:t>
            </a:r>
            <a:r>
              <a:rPr lang="en-US" b="1" dirty="0">
                <a:solidFill>
                  <a:schemeClr val="tx1"/>
                </a:solidFill>
              </a:rPr>
              <a:t>Accountability and Regulation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885" y="4064573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2413024"/>
            <a:ext cx="5715000" cy="68295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</a:pP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development and use of access to information, i.e. initiatives of citizens and citizen groups using the formal procedures of legislation to obtain information. </a:t>
            </a: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(……….)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4200" y="1704621"/>
            <a:ext cx="5715000" cy="64633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Regulations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sustainability systems with clear roles , responsibilities and relationships between regulators, community users, service providers and policy makers to enhance WASH programming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3124200" y="762000"/>
            <a:ext cx="5715000" cy="880549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</a:pP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Accountability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WASH sector is the democratic principle whereby elected </a:t>
            </a: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officials and those in charge of providing access to water supply and sanitation services account for their actions (……).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Regulations are rules or governmental orders designed to control or govern behavior and often have the force of law.</a:t>
            </a: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201" y="3158051"/>
            <a:ext cx="5714999" cy="68518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</a:pP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WASH sector </a:t>
            </a: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accountability systems and regulations 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place to ensure that roles, responsibilities and relationships between regulators, community users, service providers and policy </a:t>
            </a: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makers enhance </a:t>
            </a:r>
            <a:r>
              <a:rPr lang="en-US" sz="12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 programming. 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59979" y="4495800"/>
            <a:ext cx="8754302" cy="2286000"/>
          </a:xfrm>
          <a:prstGeom prst="roundRect">
            <a:avLst/>
          </a:prstGeom>
          <a:solidFill>
            <a:srgbClr val="FEF9C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1"/>
                </a:solidFill>
              </a:rPr>
              <a:t>Accountability </a:t>
            </a:r>
            <a:r>
              <a:rPr lang="en-US" sz="1600" dirty="0">
                <a:solidFill>
                  <a:schemeClr val="tx1"/>
                </a:solidFill>
              </a:rPr>
              <a:t>in WASH: A Reference Guide for Programming _ UNDP Water Governance Facility/UNICEF/SIWI, (</a:t>
            </a:r>
            <a:r>
              <a:rPr lang="en-US" sz="1600" dirty="0" smtClean="0">
                <a:solidFill>
                  <a:schemeClr val="tx1"/>
                </a:solidFill>
              </a:rPr>
              <a:t>2012)</a:t>
            </a:r>
            <a:r>
              <a:rPr lang="en-US" sz="1600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en-US" sz="1600" dirty="0">
                <a:solidFill>
                  <a:schemeClr val="tx1"/>
                </a:solidFill>
                <a:hlinkClick r:id="rId2"/>
              </a:rPr>
              <a:t>://watergovernance.org/resources/accountability-in-wash-a-reference-guide-for-programming/</a:t>
            </a:r>
            <a:endParaRPr lang="en-US" sz="1600" dirty="0">
              <a:solidFill>
                <a:schemeClr val="tx1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/>
                </a:solidFill>
              </a:rPr>
              <a:t>UNDP Water Governance Facility/UNICEF (2015) “WASH and Accountability: Explaining the Concept” Accountability for Sustainability Partnership: UNDP Water Governance Facility at SIWI and UNICEF </a:t>
            </a:r>
            <a:r>
              <a:rPr lang="en-US" sz="1600" u="sng" dirty="0">
                <a:solidFill>
                  <a:schemeClr val="tx1"/>
                </a:solidFill>
                <a:hlinkClick r:id="rId3"/>
              </a:rPr>
              <a:t>http://www.unicef.org/wash/files/Accountability_in_WASH_Explaining_the_Concept.pdf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838200"/>
            <a:ext cx="25146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1. Definition/   Characteristic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163830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2.  Proxy Indicator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9903" y="308610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4. Expected results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903" y="381000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5. Reference tool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2362200"/>
            <a:ext cx="2485697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3. Illustrative   example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535</Words>
  <Application>Microsoft Office PowerPoint</Application>
  <PresentationFormat>On-screen Show (4:3)</PresentationFormat>
  <Paragraphs>96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Wingdings</vt:lpstr>
      <vt:lpstr>1_Office Theme</vt:lpstr>
      <vt:lpstr>2_Office Theme</vt:lpstr>
      <vt:lpstr>Toolkit to support sector strengthening</vt:lpstr>
      <vt:lpstr>WASH BAT: Unlock country enabling environment bottlenecks in WASH</vt:lpstr>
      <vt:lpstr>WASH BAT: Includes flexible modules</vt:lpstr>
      <vt:lpstr>PowerPoint Presentation</vt:lpstr>
      <vt:lpstr>Key steps </vt:lpstr>
      <vt:lpstr>Toolkit: What is in each building block?</vt:lpstr>
      <vt:lpstr>Example: Accountability and Regulation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 BAT: Update</dc:title>
  <dc:creator>UNICEF</dc:creator>
  <cp:lastModifiedBy>Admin</cp:lastModifiedBy>
  <cp:revision>226</cp:revision>
  <dcterms:created xsi:type="dcterms:W3CDTF">2013-05-10T13:08:52Z</dcterms:created>
  <dcterms:modified xsi:type="dcterms:W3CDTF">2016-03-17T08:33:37Z</dcterms:modified>
</cp:coreProperties>
</file>