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25" r:id="rId1"/>
    <p:sldMasterId id="2147484528" r:id="rId2"/>
    <p:sldMasterId id="2147484591" r:id="rId3"/>
  </p:sldMasterIdLst>
  <p:notesMasterIdLst>
    <p:notesMasterId r:id="rId19"/>
  </p:notesMasterIdLst>
  <p:handoutMasterIdLst>
    <p:handoutMasterId r:id="rId20"/>
  </p:handoutMasterIdLst>
  <p:sldIdLst>
    <p:sldId id="1697" r:id="rId4"/>
    <p:sldId id="1723" r:id="rId5"/>
    <p:sldId id="1725" r:id="rId6"/>
    <p:sldId id="1724" r:id="rId7"/>
    <p:sldId id="1727" r:id="rId8"/>
    <p:sldId id="1726" r:id="rId9"/>
    <p:sldId id="1742" r:id="rId10"/>
    <p:sldId id="1730" r:id="rId11"/>
    <p:sldId id="1731" r:id="rId12"/>
    <p:sldId id="1743" r:id="rId13"/>
    <p:sldId id="1733" r:id="rId14"/>
    <p:sldId id="1734" r:id="rId15"/>
    <p:sldId id="1735" r:id="rId16"/>
    <p:sldId id="1736" r:id="rId17"/>
    <p:sldId id="1741" r:id="rId18"/>
  </p:sldIdLst>
  <p:sldSz cx="9144000" cy="6858000" type="screen4x3"/>
  <p:notesSz cx="6765925" cy="9867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Álvaro Carvalho" initials="AC" lastIdx="2" clrIdx="0"/>
  <p:cmAuthor id="1" name="João Rosa" initials="JR" lastIdx="2" clrIdx="1"/>
  <p:cmAuthor id="2" name="iandrade" initials="IA" lastIdx="12" clrIdx="2"/>
  <p:cmAuthor id="3" name="Jaime Baptista" initials="JB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CCFF"/>
    <a:srgbClr val="005988"/>
    <a:srgbClr val="006DA3"/>
    <a:srgbClr val="FF9999"/>
    <a:srgbClr val="FF9900"/>
    <a:srgbClr val="CC0000"/>
    <a:srgbClr val="990033"/>
    <a:srgbClr val="1598C0"/>
    <a:srgbClr val="33A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2" autoAdjust="0"/>
  </p:normalViewPr>
  <p:slideViewPr>
    <p:cSldViewPr snapToGrid="0" snapToObjects="1">
      <p:cViewPr varScale="1">
        <p:scale>
          <a:sx n="51" d="100"/>
          <a:sy n="51" d="100"/>
        </p:scale>
        <p:origin x="-167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540" cy="495238"/>
          </a:xfrm>
          <a:prstGeom prst="rect">
            <a:avLst/>
          </a:prstGeom>
        </p:spPr>
        <p:txBody>
          <a:bodyPr vert="horz" lIns="92185" tIns="46092" rIns="92185" bIns="46092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1789" y="0"/>
            <a:ext cx="2932540" cy="495238"/>
          </a:xfrm>
          <a:prstGeom prst="rect">
            <a:avLst/>
          </a:prstGeom>
        </p:spPr>
        <p:txBody>
          <a:bodyPr vert="horz" lIns="92185" tIns="46092" rIns="92185" bIns="46092" rtlCol="0"/>
          <a:lstStyle>
            <a:lvl1pPr algn="r">
              <a:defRPr sz="1200"/>
            </a:lvl1pPr>
          </a:lstStyle>
          <a:p>
            <a:fld id="{7BF91CA3-C3B7-4153-B9B6-A4BE1EF4AD37}" type="datetimeFigureOut">
              <a:rPr lang="pt-PT" smtClean="0"/>
              <a:t>17-03-2016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662"/>
            <a:ext cx="2932540" cy="495238"/>
          </a:xfrm>
          <a:prstGeom prst="rect">
            <a:avLst/>
          </a:prstGeom>
        </p:spPr>
        <p:txBody>
          <a:bodyPr vert="horz" lIns="92185" tIns="46092" rIns="92185" bIns="46092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1789" y="9372662"/>
            <a:ext cx="2932540" cy="495238"/>
          </a:xfrm>
          <a:prstGeom prst="rect">
            <a:avLst/>
          </a:prstGeom>
        </p:spPr>
        <p:txBody>
          <a:bodyPr vert="horz" lIns="92185" tIns="46092" rIns="92185" bIns="46092" rtlCol="0" anchor="b"/>
          <a:lstStyle>
            <a:lvl1pPr algn="r">
              <a:defRPr sz="1200"/>
            </a:lvl1pPr>
          </a:lstStyle>
          <a:p>
            <a:fld id="{665FDB7F-3177-4441-A270-C410D980E59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2751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1901" cy="493395"/>
          </a:xfrm>
          <a:prstGeom prst="rect">
            <a:avLst/>
          </a:prstGeom>
        </p:spPr>
        <p:txBody>
          <a:bodyPr vert="horz" lIns="92185" tIns="46092" rIns="92185" bIns="46092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2459" y="0"/>
            <a:ext cx="2931901" cy="493395"/>
          </a:xfrm>
          <a:prstGeom prst="rect">
            <a:avLst/>
          </a:prstGeom>
        </p:spPr>
        <p:txBody>
          <a:bodyPr vert="horz" lIns="92185" tIns="46092" rIns="92185" bIns="46092" rtlCol="0"/>
          <a:lstStyle>
            <a:lvl1pPr algn="r">
              <a:defRPr sz="1200"/>
            </a:lvl1pPr>
          </a:lstStyle>
          <a:p>
            <a:fld id="{226369F4-FF83-4F55-AC6B-BB95F94189A5}" type="datetimeFigureOut">
              <a:rPr lang="pt-PT" smtClean="0"/>
              <a:t>17-03-2016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5" tIns="46092" rIns="92185" bIns="46092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593" y="4687254"/>
            <a:ext cx="5412740" cy="4440555"/>
          </a:xfrm>
          <a:prstGeom prst="rect">
            <a:avLst/>
          </a:prstGeom>
        </p:spPr>
        <p:txBody>
          <a:bodyPr vert="horz" lIns="92185" tIns="46092" rIns="92185" bIns="4609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2793"/>
            <a:ext cx="2931901" cy="493395"/>
          </a:xfrm>
          <a:prstGeom prst="rect">
            <a:avLst/>
          </a:prstGeom>
        </p:spPr>
        <p:txBody>
          <a:bodyPr vert="horz" lIns="92185" tIns="46092" rIns="92185" bIns="46092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2459" y="9372793"/>
            <a:ext cx="2931901" cy="493395"/>
          </a:xfrm>
          <a:prstGeom prst="rect">
            <a:avLst/>
          </a:prstGeom>
        </p:spPr>
        <p:txBody>
          <a:bodyPr vert="horz" lIns="92185" tIns="46092" rIns="92185" bIns="46092" rtlCol="0" anchor="b"/>
          <a:lstStyle>
            <a:lvl1pPr algn="r">
              <a:defRPr sz="1200"/>
            </a:lvl1pPr>
          </a:lstStyle>
          <a:p>
            <a:fld id="{FD69E6C1-795F-4A7B-AE4F-55141AAE7CC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956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5348C-73E9-46C0-868A-E2263F965DDF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5348C-73E9-46C0-868A-E2263F965DDF}" type="slidenum">
              <a:rPr lang="pt-PT" smtClean="0">
                <a:solidFill>
                  <a:prstClr val="black"/>
                </a:solidFill>
              </a:rPr>
              <a:pPr/>
              <a:t>15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851920" y="908720"/>
            <a:ext cx="4896544" cy="3312368"/>
          </a:xfrm>
        </p:spPr>
        <p:txBody>
          <a:bodyPr lIns="0" tIns="0" rIns="0" bIns="72000" anchor="b" anchorCtr="0">
            <a:normAutofit/>
          </a:bodyPr>
          <a:lstStyle>
            <a:lvl1pPr algn="l">
              <a:defRPr sz="3200" b="1" cap="all" baseline="0">
                <a:solidFill>
                  <a:srgbClr val="E60000"/>
                </a:solidFill>
              </a:defRPr>
            </a:lvl1pPr>
          </a:lstStyle>
          <a:p>
            <a:r>
              <a:rPr lang="pt-PT" dirty="0" smtClean="0"/>
              <a:t>Clique para inserir o titulo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3851920" y="4221088"/>
            <a:ext cx="5040000" cy="2160240"/>
          </a:xfrm>
        </p:spPr>
        <p:txBody>
          <a:bodyPr lIns="0" tIns="180000" rIns="0" bIns="0"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smtClean="0"/>
              <a:t>Clique para inserir o autor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60"/>
          <a:stretch/>
        </p:blipFill>
        <p:spPr bwMode="auto">
          <a:xfrm>
            <a:off x="-1016" y="-1"/>
            <a:ext cx="3696716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958" b="76469"/>
          <a:stretch/>
        </p:blipFill>
        <p:spPr>
          <a:xfrm>
            <a:off x="7210424" y="124687"/>
            <a:ext cx="1819275" cy="538021"/>
          </a:xfrm>
          <a:prstGeom prst="rect">
            <a:avLst/>
          </a:prstGeom>
        </p:spPr>
      </p:pic>
      <p:grpSp>
        <p:nvGrpSpPr>
          <p:cNvPr id="6" name="Grupo 5"/>
          <p:cNvGrpSpPr>
            <a:grpSpLocks/>
          </p:cNvGrpSpPr>
          <p:nvPr userDrawn="1"/>
        </p:nvGrpSpPr>
        <p:grpSpPr bwMode="auto">
          <a:xfrm>
            <a:off x="8837945" y="1916113"/>
            <a:ext cx="107950" cy="4321175"/>
            <a:chOff x="8763024" y="1916832"/>
            <a:chExt cx="108000" cy="4320480"/>
          </a:xfrm>
        </p:grpSpPr>
        <p:sp>
          <p:nvSpPr>
            <p:cNvPr id="7" name="Rectângulo 6"/>
            <p:cNvSpPr/>
            <p:nvPr/>
          </p:nvSpPr>
          <p:spPr bwMode="auto">
            <a:xfrm>
              <a:off x="8763024" y="1916832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8" name="Rectângulo 7"/>
            <p:cNvSpPr/>
            <p:nvPr/>
          </p:nvSpPr>
          <p:spPr bwMode="auto">
            <a:xfrm>
              <a:off x="8763024" y="2240630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9" name="Rectângulo 8"/>
            <p:cNvSpPr/>
            <p:nvPr/>
          </p:nvSpPr>
          <p:spPr bwMode="auto">
            <a:xfrm>
              <a:off x="8763024" y="2564428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0" name="Rectângulo 9"/>
            <p:cNvSpPr/>
            <p:nvPr/>
          </p:nvSpPr>
          <p:spPr bwMode="auto">
            <a:xfrm>
              <a:off x="8763024" y="2888226"/>
              <a:ext cx="108000" cy="1095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1" name="Rectângulo 10"/>
            <p:cNvSpPr/>
            <p:nvPr/>
          </p:nvSpPr>
          <p:spPr bwMode="auto">
            <a:xfrm>
              <a:off x="8763024" y="3213610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2" name="Rectângulo 11"/>
            <p:cNvSpPr/>
            <p:nvPr/>
          </p:nvSpPr>
          <p:spPr bwMode="auto">
            <a:xfrm>
              <a:off x="8763024" y="3537408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3" name="Rectângulo 12"/>
            <p:cNvSpPr/>
            <p:nvPr/>
          </p:nvSpPr>
          <p:spPr bwMode="auto">
            <a:xfrm>
              <a:off x="8763024" y="3861206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4" name="Rectângulo 13"/>
            <p:cNvSpPr/>
            <p:nvPr/>
          </p:nvSpPr>
          <p:spPr bwMode="auto">
            <a:xfrm>
              <a:off x="8763024" y="4185004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5" name="Rectângulo 14"/>
            <p:cNvSpPr/>
            <p:nvPr/>
          </p:nvSpPr>
          <p:spPr bwMode="auto">
            <a:xfrm>
              <a:off x="8763024" y="4508802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6" name="Rectângulo 15"/>
            <p:cNvSpPr/>
            <p:nvPr/>
          </p:nvSpPr>
          <p:spPr bwMode="auto">
            <a:xfrm>
              <a:off x="8763024" y="4832600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7" name="Rectângulo 16"/>
            <p:cNvSpPr/>
            <p:nvPr/>
          </p:nvSpPr>
          <p:spPr bwMode="auto">
            <a:xfrm>
              <a:off x="8763024" y="5157986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8" name="Rectângulo 17"/>
            <p:cNvSpPr>
              <a:spLocks noChangeArrowheads="1"/>
            </p:cNvSpPr>
            <p:nvPr/>
          </p:nvSpPr>
          <p:spPr bwMode="auto">
            <a:xfrm>
              <a:off x="8763024" y="5481784"/>
              <a:ext cx="108000" cy="107933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pt-PT" altLang="en-US" smtClean="0">
                <a:solidFill>
                  <a:srgbClr val="336600"/>
                </a:solidFill>
              </a:endParaRPr>
            </a:p>
          </p:txBody>
        </p:sp>
        <p:sp>
          <p:nvSpPr>
            <p:cNvPr id="19" name="Rectângulo 18"/>
            <p:cNvSpPr>
              <a:spLocks noChangeArrowheads="1"/>
            </p:cNvSpPr>
            <p:nvPr/>
          </p:nvSpPr>
          <p:spPr bwMode="auto">
            <a:xfrm>
              <a:off x="8763024" y="5805581"/>
              <a:ext cx="108000" cy="107933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pt-PT" altLang="en-US" smtClean="0">
                <a:solidFill>
                  <a:srgbClr val="336600"/>
                </a:solidFill>
              </a:endParaRPr>
            </a:p>
          </p:txBody>
        </p:sp>
        <p:sp>
          <p:nvSpPr>
            <p:cNvPr id="20" name="Rectângulo 19"/>
            <p:cNvSpPr>
              <a:spLocks noChangeArrowheads="1"/>
            </p:cNvSpPr>
            <p:nvPr/>
          </p:nvSpPr>
          <p:spPr bwMode="auto">
            <a:xfrm>
              <a:off x="8763024" y="6129379"/>
              <a:ext cx="108000" cy="107933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pt-PT" altLang="en-US" smtClean="0">
                <a:solidFill>
                  <a:srgbClr val="33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83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0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9118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403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18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4581525"/>
            <a:ext cx="4038600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4581525"/>
            <a:ext cx="4038600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679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345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6161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5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938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43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E60000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116632"/>
            <a:ext cx="925848" cy="6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6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596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74638"/>
            <a:ext cx="2071688" cy="5675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67425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82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3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3288" y="6353845"/>
            <a:ext cx="2133600" cy="365125"/>
          </a:xfrm>
        </p:spPr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6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1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5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3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3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6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7" name="Footer Placeholder 3"/>
          <p:cNvSpPr txBox="1">
            <a:spLocks noGrp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tabLst>
                <a:tab pos="6191250" algn="l"/>
              </a:tabLst>
              <a:defRPr/>
            </a:pPr>
            <a:r>
              <a:rPr lang="pt-PT" sz="1050" dirty="0" smtClean="0">
                <a:solidFill>
                  <a:srgbClr val="EAEAEA"/>
                </a:solidFill>
                <a:latin typeface="Calibri Light" pitchFamily="34" charset="0"/>
              </a:rPr>
              <a:t>Rafaela de Saldanha Matos        Investigação e Inovação no domínio da Água - Oportunidades e Desafios do novo Ciclo 2014-2020            </a:t>
            </a:r>
            <a:r>
              <a:rPr lang="en-US" sz="1050" dirty="0" smtClean="0">
                <a:solidFill>
                  <a:srgbClr val="EAEAEA"/>
                </a:solidFill>
                <a:latin typeface="Calibri Light" pitchFamily="34" charset="0"/>
              </a:rPr>
              <a:t> </a:t>
            </a:r>
            <a:r>
              <a:rPr lang="pt-PT" sz="1050" dirty="0" smtClean="0">
                <a:solidFill>
                  <a:srgbClr val="EAEAEA"/>
                </a:solidFill>
                <a:latin typeface="Calibri Light" pitchFamily="34" charset="0"/>
              </a:rPr>
              <a:t>IST, 18 de Fevereiro de 2014 </a:t>
            </a:r>
            <a:endParaRPr lang="en-US" sz="1050" dirty="0">
              <a:solidFill>
                <a:srgbClr val="EAEAEA"/>
              </a:solidFill>
              <a:latin typeface="Calibri Light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116632"/>
            <a:ext cx="925848" cy="6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116632"/>
            <a:ext cx="925848" cy="6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4581525"/>
            <a:ext cx="8229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text styles</a:t>
            </a:r>
          </a:p>
        </p:txBody>
      </p:sp>
      <p:pic>
        <p:nvPicPr>
          <p:cNvPr id="12291" name="Picture 3" descr="logo_transp_pequeno"/>
          <p:cNvPicPr>
            <a:picLocks noChangeAspect="1" noChangeArrowheads="1"/>
          </p:cNvPicPr>
          <p:nvPr/>
        </p:nvPicPr>
        <p:blipFill>
          <a:blip r:embed="rId14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6557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66813" y="452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85750" y="56197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PT" b="1" dirty="0" smtClean="0">
                <a:solidFill>
                  <a:srgbClr val="FFFFFF"/>
                </a:solidFill>
              </a:rPr>
              <a:t>IRAR</a:t>
            </a:r>
          </a:p>
        </p:txBody>
      </p:sp>
    </p:spTree>
    <p:extLst>
      <p:ext uri="{BB962C8B-B14F-4D97-AF65-F5344CB8AC3E}">
        <p14:creationId xmlns:p14="http://schemas.microsoft.com/office/powerpoint/2010/main" val="361949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17018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2338388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289877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345916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39163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43735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48307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52879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ersar.pt/website/Home.aspx" TargetMode="External"/><Relationship Id="rId7" Type="http://schemas.openxmlformats.org/officeDocument/2006/relationships/hyperlink" Target="http://www.google.pt/url?sa=i&amp;rct=j&amp;q=&amp;esrc=s&amp;source=images&amp;cd=&amp;cad=rja&amp;uact=8&amp;ved=0ahUKEwiG9-CHsLTLAhVEtxoKHSJNB04QjRwIBw&amp;url=http://www.ipbpm.pt/home/index.php/pt/localizacao-2015&amp;bvm=bv.116573086,d.d24&amp;psig=AFQjCNH0IyPBogsVKxH86YidRxzV4H7Sdw&amp;ust=14576393782585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7.jpeg"/><Relationship Id="rId18" Type="http://schemas.microsoft.com/office/2007/relationships/hdphoto" Target="../media/hdphoto7.wdp"/><Relationship Id="rId3" Type="http://schemas.openxmlformats.org/officeDocument/2006/relationships/hyperlink" Target="http://www.ersar.pt/website/Home.aspx" TargetMode="External"/><Relationship Id="rId7" Type="http://schemas.openxmlformats.org/officeDocument/2006/relationships/image" Target="../media/image34.png"/><Relationship Id="rId12" Type="http://schemas.microsoft.com/office/2007/relationships/hdphoto" Target="../media/hdphoto4.wdp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6.png"/><Relationship Id="rId5" Type="http://schemas.openxmlformats.org/officeDocument/2006/relationships/image" Target="../media/image33.jpeg"/><Relationship Id="rId15" Type="http://schemas.openxmlformats.org/officeDocument/2006/relationships/image" Target="../media/image38.png"/><Relationship Id="rId10" Type="http://schemas.microsoft.com/office/2007/relationships/hdphoto" Target="../media/hdphoto3.wdp"/><Relationship Id="rId19" Type="http://schemas.openxmlformats.org/officeDocument/2006/relationships/image" Target="../media/image40.png"/><Relationship Id="rId4" Type="http://schemas.openxmlformats.org/officeDocument/2006/relationships/image" Target="../media/image6.gif"/><Relationship Id="rId9" Type="http://schemas.openxmlformats.org/officeDocument/2006/relationships/image" Target="../media/image35.jpe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níci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3739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níci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5002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29384" y="860082"/>
            <a:ext cx="821461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i="1" dirty="0" smtClean="0">
                <a:latin typeface="Calibri" panose="020F0502020204030204" pitchFamily="34" charset="0"/>
              </a:rPr>
              <a:t>2016 </a:t>
            </a:r>
            <a:r>
              <a:rPr lang="en-US" sz="3200" b="1" i="1" dirty="0">
                <a:latin typeface="Calibri" panose="020F0502020204030204" pitchFamily="34" charset="0"/>
              </a:rPr>
              <a:t>SWA Meeting of Ministers of Water, Sanitation and </a:t>
            </a:r>
            <a:r>
              <a:rPr lang="en-US" sz="3200" b="1" i="1" dirty="0" smtClean="0">
                <a:latin typeface="Calibri" panose="020F0502020204030204" pitchFamily="34" charset="0"/>
              </a:rPr>
              <a:t>Hygiene: </a:t>
            </a:r>
            <a:r>
              <a:rPr lang="en-US" sz="3200" b="1" i="1" dirty="0">
                <a:latin typeface="Calibri" panose="020F0502020204030204" pitchFamily="34" charset="0"/>
              </a:rPr>
              <a:t>Technical Meeting</a:t>
            </a:r>
            <a:endParaRPr lang="en-US" sz="3200" b="1" i="1" dirty="0" smtClean="0">
              <a:latin typeface="Calibri" panose="020F0502020204030204" pitchFamily="34" charset="0"/>
            </a:endParaRPr>
          </a:p>
          <a:p>
            <a:pPr defTabSz="914400"/>
            <a:r>
              <a:rPr lang="en-US" sz="2400" b="1" i="1" dirty="0" smtClean="0">
                <a:latin typeface="Calibri" panose="020F0502020204030204" pitchFamily="34" charset="0"/>
              </a:rPr>
              <a:t>Addis Ababa</a:t>
            </a:r>
            <a:r>
              <a:rPr lang="en-US" sz="2400" b="1" i="1" dirty="0">
                <a:latin typeface="Calibri" panose="020F0502020204030204" pitchFamily="34" charset="0"/>
              </a:rPr>
              <a:t>, </a:t>
            </a:r>
            <a:r>
              <a:rPr lang="en-US" sz="2400" b="1" i="1" dirty="0" smtClean="0">
                <a:latin typeface="Calibri" panose="020F0502020204030204" pitchFamily="34" charset="0"/>
              </a:rPr>
              <a:t>Ethiopia, </a:t>
            </a:r>
            <a:r>
              <a:rPr lang="en-US" sz="2400" b="1" i="1" dirty="0">
                <a:latin typeface="Calibri" panose="020F0502020204030204" pitchFamily="34" charset="0"/>
              </a:rPr>
              <a:t>17 </a:t>
            </a:r>
            <a:r>
              <a:rPr lang="en-US" sz="2400" b="1" i="1" dirty="0" smtClean="0">
                <a:latin typeface="Calibri" panose="020F0502020204030204" pitchFamily="34" charset="0"/>
              </a:rPr>
              <a:t>March</a:t>
            </a:r>
            <a:endParaRPr lang="en-US" sz="3200" b="1" i="1" dirty="0" smtClean="0">
              <a:latin typeface="Calibri" panose="020F0502020204030204" pitchFamily="34" charset="0"/>
            </a:endParaRPr>
          </a:p>
          <a:p>
            <a:pPr defTabSz="914400">
              <a:spcBef>
                <a:spcPts val="1200"/>
              </a:spcBef>
            </a:pPr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National accountability mechanisms in water </a:t>
            </a:r>
            <a:r>
              <a:rPr lang="en-US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services: examples </a:t>
            </a:r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</a:rPr>
              <a:t>from </a:t>
            </a:r>
            <a:r>
              <a:rPr lang="en-US" sz="4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Portugal</a:t>
            </a:r>
          </a:p>
          <a:p>
            <a:pPr defTabSz="914400">
              <a:spcBef>
                <a:spcPts val="1800"/>
              </a:spcBef>
            </a:pPr>
            <a:r>
              <a:rPr lang="en-GB" sz="24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Jaime </a:t>
            </a:r>
            <a:r>
              <a:rPr lang="en-GB" sz="2400" b="1" i="1" dirty="0">
                <a:solidFill>
                  <a:prstClr val="black"/>
                </a:solidFill>
                <a:latin typeface="Calibri" panose="020F0502020204030204" pitchFamily="34" charset="0"/>
              </a:rPr>
              <a:t>Melo Baptista (Portugal)</a:t>
            </a:r>
          </a:p>
          <a:p>
            <a:pPr defTabSz="914400"/>
            <a:r>
              <a:rPr lang="en-US" sz="2000" b="1" i="1" dirty="0">
                <a:latin typeface="Calibri" panose="020F0502020204030204" pitchFamily="34" charset="0"/>
              </a:rPr>
              <a:t>Former Chairman of the Portuguese Regulator (ERSAR)</a:t>
            </a:r>
          </a:p>
          <a:p>
            <a:pPr defTabSz="914400"/>
            <a:r>
              <a:rPr lang="en-GB" sz="2000" b="1" i="1" dirty="0">
                <a:latin typeface="Calibri" panose="020F0502020204030204" pitchFamily="34" charset="0"/>
              </a:rPr>
              <a:t>President of the Strategic Council of PWP</a:t>
            </a:r>
            <a:br>
              <a:rPr lang="en-GB" sz="2000" b="1" i="1" dirty="0">
                <a:latin typeface="Calibri" panose="020F0502020204030204" pitchFamily="34" charset="0"/>
              </a:rPr>
            </a:br>
            <a:r>
              <a:rPr lang="en-GB" sz="2000" b="1" i="1" dirty="0">
                <a:latin typeface="Calibri" panose="020F0502020204030204" pitchFamily="34" charset="0"/>
              </a:rPr>
              <a:t>Member of the Board of IWA</a:t>
            </a:r>
          </a:p>
          <a:p>
            <a:pPr defTabSz="914400"/>
            <a:r>
              <a:rPr lang="en-GB" sz="2000" b="1" i="1" dirty="0">
                <a:latin typeface="Calibri" panose="020F0502020204030204" pitchFamily="34" charset="0"/>
              </a:rPr>
              <a:t>Principal Research Officer at LNEC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2047" y="5735783"/>
            <a:ext cx="540984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595" y="5302875"/>
            <a:ext cx="789525" cy="4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www.ipbpm.pt/home/images/bpmlisbon2015/logo_LNEC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845" y="6095783"/>
            <a:ext cx="11941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595" y="4952895"/>
            <a:ext cx="789525" cy="32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6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886873"/>
            <a:ext cx="9144000" cy="1971127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pt-PT" kern="0" smtClean="0">
              <a:solidFill>
                <a:prstClr val="white"/>
              </a:solidFill>
            </a:endParaRPr>
          </a:p>
        </p:txBody>
      </p:sp>
      <p:pic>
        <p:nvPicPr>
          <p:cNvPr id="11" name="Picture 10" descr="C:\Users\jbaptista\AppData\Local\Microsoft\Windows\Temporary Internet Files\Content.Outlook\5C4PVHSX\photo (2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5"/>
          <a:stretch/>
        </p:blipFill>
        <p:spPr bwMode="auto">
          <a:xfrm>
            <a:off x="0" y="4886873"/>
            <a:ext cx="2269706" cy="197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71" y="953021"/>
            <a:ext cx="7875415" cy="3962713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GB" sz="3200" b="1" dirty="0" smtClean="0">
                <a:cs typeface="Arial" panose="020B0604020202020204" pitchFamily="34" charset="0"/>
              </a:rPr>
              <a:t>But all the blocks of public policy must be included in the accountability practise:</a:t>
            </a:r>
            <a:endParaRPr lang="en-GB" sz="3600" b="1" dirty="0" smtClean="0">
              <a:cs typeface="Arial" panose="020B0604020202020204" pitchFamily="34" charset="0"/>
            </a:endParaRP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Strategic plans. 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Legislative framework.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Institutional framework.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Governance models.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Service access targets.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Quality of service goals.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>
                <a:solidFill>
                  <a:prstClr val="black"/>
                </a:solidFill>
                <a:cs typeface="Arial" panose="020B0604020202020204" pitchFamily="34" charset="0"/>
              </a:rPr>
              <a:t>Tariff </a:t>
            </a: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and tax policy</a:t>
            </a:r>
            <a:r>
              <a:rPr lang="en-GB" sz="20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Financial </a:t>
            </a:r>
            <a:r>
              <a:rPr lang="en-GB" sz="2000" b="1" dirty="0">
                <a:solidFill>
                  <a:prstClr val="black"/>
                </a:solidFill>
                <a:cs typeface="Arial" panose="020B0604020202020204" pitchFamily="34" charset="0"/>
              </a:rPr>
              <a:t>resources.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>
                <a:solidFill>
                  <a:prstClr val="black"/>
                </a:solidFill>
                <a:cs typeface="Arial" panose="020B0604020202020204" pitchFamily="34" charset="0"/>
              </a:rPr>
              <a:t>Construction of infrastructures</a:t>
            </a: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en-GB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18205" y="1949872"/>
            <a:ext cx="4636112" cy="297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Operation</a:t>
            </a: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of infrastructures</a:t>
            </a:r>
            <a:r>
              <a:rPr lang="en-US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Human resources.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Research and innovation.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Entrepreneurship.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Competition.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Consumers protection.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Social engagement.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Ethics and integrity.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Data and information.</a:t>
            </a:r>
            <a:endParaRPr lang="en-GB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3502" y="4917126"/>
            <a:ext cx="1403350" cy="192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9109" y="4914198"/>
            <a:ext cx="1404938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1132" y="4915734"/>
            <a:ext cx="1404938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1060" y="4915734"/>
            <a:ext cx="1403350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9062" y="4915734"/>
            <a:ext cx="1404938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magnetpinnwand.de/images/product_images/original_images/laender-magnet---5-cm-flagge-portugal--rep-blica-portugue-241-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087" y="840348"/>
            <a:ext cx="843586" cy="8413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National accountability mechanisms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603216" y="2113613"/>
            <a:ext cx="0" cy="2480159"/>
          </a:xfrm>
          <a:prstGeom prst="straightConnector1">
            <a:avLst/>
          </a:prstGeom>
          <a:ln w="254000"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3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National accountability mechanisms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670" y="1079296"/>
            <a:ext cx="5265700" cy="1633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180340" algn="l"/>
              </a:tabLst>
            </a:pPr>
            <a:r>
              <a:rPr lang="en-US" sz="3200" b="1" dirty="0" smtClean="0">
                <a:cs typeface="Arial" panose="020B0604020202020204" pitchFamily="34" charset="0"/>
              </a:rPr>
              <a:t>Annual assessment of the performance for </a:t>
            </a:r>
            <a:r>
              <a:rPr lang="en-US" sz="3200" b="1" dirty="0">
                <a:cs typeface="Arial" panose="020B0604020202020204" pitchFamily="34" charset="0"/>
              </a:rPr>
              <a:t>all the utilities (400) for </a:t>
            </a:r>
            <a:r>
              <a:rPr lang="en-US" sz="3200" b="1" dirty="0" smtClean="0">
                <a:cs typeface="Arial" panose="020B0604020202020204" pitchFamily="34" charset="0"/>
              </a:rPr>
              <a:t>(2x16) KPI: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21288"/>
            <a:ext cx="9144000" cy="82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909887"/>
            <a:ext cx="9144000" cy="3948113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pt-PT" kern="0" smtClean="0">
              <a:solidFill>
                <a:prstClr val="white"/>
              </a:solidFill>
            </a:endParaRPr>
          </a:p>
        </p:txBody>
      </p:sp>
      <p:pic>
        <p:nvPicPr>
          <p:cNvPr id="15" name="Picture 14" descr="C:\Users\jbaptista\AppData\Local\Microsoft\Windows\Temporary Internet Files\Content.Outlook\5C4PVHSX\photo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09888"/>
            <a:ext cx="5079053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1350" y="1823793"/>
            <a:ext cx="3561610" cy="49968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magnetpinnwand.de/images/product_images/original_images/laender-magnet---5-cm-flagge-portugal--rep-blica-portugue-241-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087" y="840348"/>
            <a:ext cx="843586" cy="8413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909887"/>
            <a:ext cx="9144000" cy="3948113"/>
          </a:xfrm>
          <a:prstGeom prst="rect">
            <a:avLst/>
          </a:prstGeom>
          <a:solidFill>
            <a:sysClr val="windowText" lastClr="000000">
              <a:lumMod val="95000"/>
              <a:lumOff val="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pt-PT" kern="0" smtClean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9" t="22414" r="45507" b="6583"/>
          <a:stretch/>
        </p:blipFill>
        <p:spPr bwMode="auto">
          <a:xfrm>
            <a:off x="5551860" y="1796448"/>
            <a:ext cx="3586090" cy="5045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National accountability mechanisms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671" y="1079296"/>
            <a:ext cx="5241437" cy="1708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180340" algn="l"/>
              </a:tabLst>
            </a:pPr>
            <a:r>
              <a:rPr lang="en-US" sz="3200" b="1" dirty="0" smtClean="0">
                <a:cs typeface="Arial" panose="020B0604020202020204" pitchFamily="34" charset="0"/>
              </a:rPr>
              <a:t>Annual </a:t>
            </a:r>
            <a:r>
              <a:rPr lang="en-US" sz="3200" b="1" dirty="0">
                <a:cs typeface="Arial" panose="020B0604020202020204" pitchFamily="34" charset="0"/>
              </a:rPr>
              <a:t>benchmarking for all the utilities </a:t>
            </a:r>
            <a:r>
              <a:rPr lang="en-US" sz="3200" b="1" dirty="0" smtClean="0">
                <a:cs typeface="Arial" panose="020B0604020202020204" pitchFamily="34" charset="0"/>
              </a:rPr>
              <a:t>&amp; each KPI 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180340" algn="l"/>
              </a:tabLst>
            </a:pPr>
            <a:r>
              <a:rPr lang="en-US" sz="3200" b="1" dirty="0" smtClean="0">
                <a:cs typeface="Arial" panose="020B0604020202020204" pitchFamily="34" charset="0"/>
              </a:rPr>
              <a:t>(</a:t>
            </a:r>
            <a:r>
              <a:rPr lang="en-US" sz="3200" b="1" dirty="0">
                <a:cs typeface="Arial" panose="020B0604020202020204" pitchFamily="34" charset="0"/>
              </a:rPr>
              <a:t>2 x 16</a:t>
            </a:r>
            <a:r>
              <a:rPr lang="en-US" sz="3200" b="1" dirty="0" smtClean="0">
                <a:cs typeface="Arial" panose="020B0604020202020204" pitchFamily="34" charset="0"/>
              </a:rPr>
              <a:t>), with 9 clusters.</a:t>
            </a:r>
            <a:endParaRPr lang="en-US" sz="3200" b="1" dirty="0">
              <a:cs typeface="Arial" panose="020B0604020202020204" pitchFamily="34" charset="0"/>
            </a:endParaRPr>
          </a:p>
        </p:txBody>
      </p:sp>
      <p:pic>
        <p:nvPicPr>
          <p:cNvPr id="15" name="Picture 14" descr="C:\Users\jbaptista\AppData\Local\Microsoft\Windows\Temporary Internet Files\Content.Outlook\5C4PVHSX\photo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09888"/>
            <a:ext cx="5079053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590" y="1796448"/>
            <a:ext cx="3586090" cy="50454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4" descr="http://www.magnetpinnwand.de/images/product_images/original_images/laender-magnet---5-cm-flagge-portugal--rep-blica-portugue-241-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087" y="840348"/>
            <a:ext cx="843586" cy="8413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2701354" y="6350113"/>
            <a:ext cx="163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pt-PT" sz="1800" kern="0" dirty="0" smtClean="0"/>
              <a:t>www.ersar.pt</a:t>
            </a:r>
          </a:p>
        </p:txBody>
      </p:sp>
    </p:spTree>
    <p:extLst>
      <p:ext uri="{BB962C8B-B14F-4D97-AF65-F5344CB8AC3E}">
        <p14:creationId xmlns:p14="http://schemas.microsoft.com/office/powerpoint/2010/main" val="42575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National accountability mechanisms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671" y="1079296"/>
            <a:ext cx="7709096" cy="1583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200" b="1" dirty="0" smtClean="0">
                <a:cs typeface="Arial" panose="020B0604020202020204" pitchFamily="34" charset="0"/>
              </a:rPr>
              <a:t>The citizens have full access to this information </a:t>
            </a:r>
            <a:r>
              <a:rPr lang="en-US" sz="3200" b="1" dirty="0">
                <a:cs typeface="Arial" panose="020B0604020202020204" pitchFamily="34" charset="0"/>
              </a:rPr>
              <a:t>available in </a:t>
            </a:r>
            <a:r>
              <a:rPr lang="en-US" sz="3200" b="1" dirty="0" smtClean="0">
                <a:cs typeface="Arial" panose="020B0604020202020204" pitchFamily="34" charset="0"/>
              </a:rPr>
              <a:t>Internet (www.ersar.pt</a:t>
            </a:r>
            <a:r>
              <a:rPr lang="en-US" sz="3200" b="1" dirty="0">
                <a:cs typeface="Arial" panose="020B0604020202020204" pitchFamily="34" charset="0"/>
              </a:rPr>
              <a:t>):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4704"/>
            <a:ext cx="395181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 preferRelativeResize="0"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209" y="2662398"/>
            <a:ext cx="2642986" cy="1960887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 preferRelativeResize="0"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4405" y="2662398"/>
            <a:ext cx="2642985" cy="1960887"/>
          </a:xfrm>
          <a:prstGeom prst="rect">
            <a:avLst/>
          </a:prstGeom>
          <a:ln>
            <a:solidFill>
              <a:sysClr val="windowText" lastClr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 preferRelativeResize="0"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0" y="4709733"/>
            <a:ext cx="2638525" cy="1960887"/>
          </a:xfrm>
          <a:prstGeom prst="rect">
            <a:avLst/>
          </a:prstGeom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 preferRelativeResize="0">
            <a:picLocks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2429" y="4709733"/>
            <a:ext cx="2628234" cy="1960887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827584" y="5810467"/>
            <a:ext cx="163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pt-PT" sz="1800" kern="0" dirty="0" smtClean="0">
                <a:solidFill>
                  <a:prstClr val="black"/>
                </a:solidFill>
              </a:rPr>
              <a:t>www.ersar.pt</a:t>
            </a:r>
          </a:p>
        </p:txBody>
      </p:sp>
      <p:pic>
        <p:nvPicPr>
          <p:cNvPr id="12" name="Picture 4" descr="http://www.magnetpinnwand.de/images/product_images/original_images/laender-magnet---5-cm-flagge-portugal--rep-blica-portugue-241-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087" y="840348"/>
            <a:ext cx="843586" cy="8413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National accountability mechanisms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671" y="1079296"/>
            <a:ext cx="8234164" cy="1079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200" b="1" dirty="0">
                <a:cs typeface="Arial" panose="020B0604020202020204" pitchFamily="34" charset="0"/>
              </a:rPr>
              <a:t>The citizens have </a:t>
            </a:r>
            <a:r>
              <a:rPr lang="en-US" sz="3200" b="1" dirty="0" smtClean="0">
                <a:cs typeface="Arial" panose="020B0604020202020204" pitchFamily="34" charset="0"/>
              </a:rPr>
              <a:t>also the information available in their smartphones  (App ERSAR):</a:t>
            </a:r>
            <a:endParaRPr lang="en-US" sz="3200" b="1" dirty="0">
              <a:cs typeface="Arial" panose="020B0604020202020204" pitchFamily="34" charset="0"/>
            </a:endParaRPr>
          </a:p>
        </p:txBody>
      </p:sp>
      <p:pic>
        <p:nvPicPr>
          <p:cNvPr id="13" name="Picture 2" descr="C:\LOCAL\TRABALHO\LIXO\app_ERSAR_0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364" y="2391571"/>
            <a:ext cx="3130433" cy="445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LOCAL\TRABALHO\LIXO\app_ERSAR_0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691" y="2391569"/>
            <a:ext cx="3130433" cy="445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LOCAL\TRABALHO\LIXO\app_ERSAR_0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883" y="2397427"/>
            <a:ext cx="3130433" cy="445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894" y="2494122"/>
            <a:ext cx="1255364" cy="123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pfreixial\AppData\Local\Microsoft\Windows\Temporary Internet Files\Content.Outlook\H1AFBPPD\IMG_015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287" y="3017682"/>
            <a:ext cx="1676829" cy="297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pfreixial\AppData\Local\Microsoft\Windows\Temporary Internet Files\Content.Outlook\H1AFBPPD\IMG_0151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9963" y="3017682"/>
            <a:ext cx="1659872" cy="2969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magnetpinnwand.de/images/product_images/original_images/laender-magnet---5-cm-flagge-portugal--rep-blica-portugue-241-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087" y="840348"/>
            <a:ext cx="843586" cy="8413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9204" y="2397427"/>
            <a:ext cx="9163203" cy="4031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cs typeface="Arial" panose="020B0604020202020204" pitchFamily="34" charset="0"/>
              </a:rPr>
              <a:t>T</a:t>
            </a:r>
            <a:r>
              <a:rPr lang="en-US" sz="3600" b="1" dirty="0" smtClean="0">
                <a:cs typeface="Arial" panose="020B0604020202020204" pitchFamily="34" charset="0"/>
              </a:rPr>
              <a:t>his last tool is very nice, the top of the cake, but it is not structural.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cs typeface="Arial" panose="020B0604020202020204" pitchFamily="34" charset="0"/>
              </a:rPr>
              <a:t>The real import task is to define and implement annually an assessment </a:t>
            </a:r>
            <a:r>
              <a:rPr lang="en-US" sz="3600" b="1" dirty="0">
                <a:cs typeface="Arial" panose="020B0604020202020204" pitchFamily="34" charset="0"/>
              </a:rPr>
              <a:t>system </a:t>
            </a:r>
            <a:r>
              <a:rPr lang="en-US" sz="3600" b="1" dirty="0" smtClean="0">
                <a:cs typeface="Arial" panose="020B0604020202020204" pitchFamily="34" charset="0"/>
              </a:rPr>
              <a:t>of the </a:t>
            </a:r>
            <a:r>
              <a:rPr lang="en-US" sz="3600" b="1" dirty="0">
                <a:cs typeface="Arial" panose="020B0604020202020204" pitchFamily="34" charset="0"/>
              </a:rPr>
              <a:t>performance of the sector and the </a:t>
            </a:r>
            <a:r>
              <a:rPr lang="en-US" sz="3600" b="1" dirty="0" smtClean="0">
                <a:cs typeface="Arial" panose="020B0604020202020204" pitchFamily="34" charset="0"/>
              </a:rPr>
              <a:t>utilities!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cs typeface="Arial" panose="020B0604020202020204" pitchFamily="34" charset="0"/>
              </a:rPr>
              <a:t>Go ahead! This is possible! Commit yourself!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31261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666282" y="2235672"/>
            <a:ext cx="30879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</a:rPr>
              <a:t>Thanks for your </a:t>
            </a:r>
            <a:r>
              <a:rPr lang="en-US" sz="4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attention!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en-US" sz="44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/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jmbaptista@lnec.pt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053" name="Picture 5" descr="Iníci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3739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níci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5002"/>
            <a:ext cx="9525" cy="9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enderacrossborders.com/wp-content/uploads/2009/07/1223120968_690a76404a1.jpg?w=300"/>
          <p:cNvPicPr preferRelativeResize="0">
            <a:picLocks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78" y="509664"/>
            <a:ext cx="2282825" cy="14398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48565" y="509664"/>
            <a:ext cx="2287587" cy="14398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World Water Crisis  book Blue Planet Run safe drinking water to the one billion people who lack it"/>
          <p:cNvPicPr preferRelativeResize="0">
            <a:picLocks noChangeArrowheads="1"/>
          </p:cNvPicPr>
          <p:nvPr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53" y="1989214"/>
            <a:ext cx="2287587" cy="14398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9"/>
          <p:cNvPicPr preferRelativeResize="0">
            <a:picLocks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48565" y="1989214"/>
            <a:ext cx="2312987" cy="14398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 preferRelativeResize="0">
            <a:picLocks noChangeArrowheads="1"/>
          </p:cNvPicPr>
          <p:nvPr/>
        </p:nvPicPr>
        <p:blipFill rotWithShape="1">
          <a:blip r:embed="rId1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478" y="3467177"/>
            <a:ext cx="2282825" cy="143986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 preferRelativeResize="0">
            <a:picLocks noChangeArrowheads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48565" y="3467177"/>
            <a:ext cx="2312987" cy="143986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3653" y="4945139"/>
            <a:ext cx="2279650" cy="14620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565" y="4945140"/>
            <a:ext cx="2312987" cy="14620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7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National accountability mechanisms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670" y="1049315"/>
            <a:ext cx="8593517" cy="580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Water 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supply and sanitation are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public, essential and monopolistic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services.</a:t>
            </a:r>
            <a:endParaRPr lang="en-US" sz="3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Effective service provision relies upon the 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actions 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of 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different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stakeholders (mainly government, administration and utilities)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  <a:endParaRPr lang="en-US" sz="3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The provision of water services should preserve 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accountability 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of those different 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stakeholders. </a:t>
            </a:r>
            <a:endParaRPr lang="en-US" sz="3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regulatory authority 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has the main responsibility to accomplish that target.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We will describe briefly the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Portuguese case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4" descr="http://www.magnetpinnwand.de/images/product_images/original_images/laender-magnet---5-cm-flagge-portugal--rep-blica-portugue-241-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087" y="840348"/>
            <a:ext cx="843586" cy="8413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National accountability mechanisms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670" y="953021"/>
            <a:ext cx="8878329" cy="5680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Usual accountability tools:</a:t>
            </a: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Plans and activity reports.</a:t>
            </a: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Cross-cut administrative 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and financial 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control.</a:t>
            </a:r>
            <a:endParaRPr lang="en-US" sz="3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Other additional tools:</a:t>
            </a:r>
            <a:endParaRPr lang="en-US" sz="3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Public consultations.</a:t>
            </a: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Advisory 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body 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(stakeholders) hearings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Parliamentary 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hearings.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And </a:t>
            </a:r>
            <a:r>
              <a:rPr lang="en-US" sz="3600" b="1" dirty="0">
                <a:solidFill>
                  <a:srgbClr val="0070C0"/>
                </a:solidFill>
                <a:cs typeface="Arial" panose="020B0604020202020204" pitchFamily="34" charset="0"/>
              </a:rPr>
              <a:t>still:</a:t>
            </a: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Assessment and </a:t>
            </a:r>
            <a:r>
              <a:rPr lang="en-US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public 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dissemination of </a:t>
            </a:r>
            <a:r>
              <a:rPr lang="en-US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the performance 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of the sector and the </a:t>
            </a:r>
            <a:r>
              <a:rPr lang="en-US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utilities.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4" descr="http://www.magnetpinnwand.de/images/product_images/original_images/laender-magnet---5-cm-flagge-portugal--rep-blica-portugue-241-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087" y="840348"/>
            <a:ext cx="843586" cy="8413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agnetpinnwand.de/images/product_images/original_images/laender-magnet---5-cm-flagge-portugal--rep-blica-portugue-241-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087" y="840348"/>
            <a:ext cx="843586" cy="8413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National accountability mechanisms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671" y="1012981"/>
            <a:ext cx="8240171" cy="559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Assessment </a:t>
            </a:r>
            <a:r>
              <a:rPr lang="en-US" sz="3600" b="1" dirty="0">
                <a:solidFill>
                  <a:srgbClr val="0070C0"/>
                </a:solidFill>
                <a:cs typeface="Arial" panose="020B0604020202020204" pitchFamily="34" charset="0"/>
              </a:rPr>
              <a:t>and </a:t>
            </a:r>
            <a:r>
              <a:rPr lang="en-US" sz="3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public dissemination</a:t>
            </a:r>
            <a:r>
              <a:rPr lang="en-US" sz="3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The regulator should ensure 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 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suitable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assessment system 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about the performance 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of the sector and the utilities.</a:t>
            </a: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Based on that system, it should 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carry 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out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annual regulation cycles 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to access the performance. </a:t>
            </a:r>
            <a:endParaRPr lang="en-US" sz="3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regulator should follow 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specific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clear, stable and 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rational 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regulatory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procedures </a:t>
            </a:r>
            <a:r>
              <a:rPr lang="en-US" sz="3200" b="1" dirty="0" smtClean="0">
                <a:cs typeface="Arial" panose="020B0604020202020204" pitchFamily="34" charset="0"/>
              </a:rPr>
              <a:t>to access not only situation in that specific year but also the evolution on time. </a:t>
            </a:r>
          </a:p>
        </p:txBody>
      </p:sp>
      <p:sp>
        <p:nvSpPr>
          <p:cNvPr id="6" name="Circular Arrow 5"/>
          <p:cNvSpPr/>
          <p:nvPr/>
        </p:nvSpPr>
        <p:spPr>
          <a:xfrm>
            <a:off x="8290986" y="3239483"/>
            <a:ext cx="433315" cy="432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95401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>
            <a:off x="8290986" y="3704191"/>
            <a:ext cx="433315" cy="432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95401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>
            <a:off x="8289185" y="4165006"/>
            <a:ext cx="433315" cy="432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95401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National accountability mechanisms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671" y="1042961"/>
            <a:ext cx="8698448" cy="5778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Procedures according the regulatory model:</a:t>
            </a:r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Structural regulation 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of the sector:</a:t>
            </a:r>
          </a:p>
          <a:p>
            <a:pPr marL="1079500" lvl="3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Contribution to the </a:t>
            </a:r>
            <a:r>
              <a:rPr lang="en-US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organisation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of the sector.</a:t>
            </a:r>
          </a:p>
          <a:p>
            <a:pPr marL="1079500" lvl="3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Contribution to the 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legislation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of the sector.	</a:t>
            </a:r>
          </a:p>
          <a:p>
            <a:pPr marL="1079500" lvl="3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Contribution to the 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capacity building 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of the sector.</a:t>
            </a:r>
          </a:p>
          <a:p>
            <a:pPr marL="1079500" lvl="3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Contribution 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to the 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information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of the sector.</a:t>
            </a:r>
            <a:endParaRPr lang="en-US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Behavioural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regulation </a:t>
            </a: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of the utilities:</a:t>
            </a:r>
          </a:p>
          <a:p>
            <a:pPr marL="1079500" lvl="3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Legal and contractual 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regulation.</a:t>
            </a:r>
          </a:p>
          <a:p>
            <a:pPr marL="1079500" lvl="3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Economic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regulation</a:t>
            </a:r>
            <a: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079500" lvl="3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Quality of service 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regulation.</a:t>
            </a:r>
          </a:p>
          <a:p>
            <a:pPr marL="1079500" lvl="3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Drinking water quality 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regulation.</a:t>
            </a:r>
          </a:p>
          <a:p>
            <a:pPr marL="1079500" lvl="3" indent="-269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Consumers</a:t>
            </a:r>
            <a: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interface 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regulation.</a:t>
            </a:r>
          </a:p>
        </p:txBody>
      </p:sp>
      <p:sp>
        <p:nvSpPr>
          <p:cNvPr id="3" name="Circular Arrow 2"/>
          <p:cNvSpPr/>
          <p:nvPr/>
        </p:nvSpPr>
        <p:spPr>
          <a:xfrm>
            <a:off x="532849" y="4968097"/>
            <a:ext cx="433315" cy="432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95401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3" name="Circular Arrow 22"/>
          <p:cNvSpPr/>
          <p:nvPr/>
        </p:nvSpPr>
        <p:spPr>
          <a:xfrm>
            <a:off x="532849" y="5432805"/>
            <a:ext cx="433315" cy="432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95401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4" name="Circular Arrow 23"/>
          <p:cNvSpPr/>
          <p:nvPr/>
        </p:nvSpPr>
        <p:spPr>
          <a:xfrm>
            <a:off x="531048" y="5893620"/>
            <a:ext cx="433315" cy="432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95401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045097" y="5406038"/>
            <a:ext cx="266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Regulatory cycles</a:t>
            </a:r>
            <a:endParaRPr lang="en-US" sz="2400" b="1" dirty="0"/>
          </a:p>
        </p:txBody>
      </p:sp>
      <p:pic>
        <p:nvPicPr>
          <p:cNvPr id="25" name="Picture 4" descr="http://www.magnetpinnwand.de/images/product_images/original_images/laender-magnet---5-cm-flagge-portugal--rep-blica-portugue-241-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087" y="840348"/>
            <a:ext cx="843586" cy="8413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227226" y="2383435"/>
            <a:ext cx="4856813" cy="4274679"/>
            <a:chOff x="4227226" y="2308485"/>
            <a:chExt cx="4856813" cy="4274679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7270230" y="3672591"/>
              <a:ext cx="76700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007250" y="2308485"/>
              <a:ext cx="12490" cy="41322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21311" y="6440774"/>
              <a:ext cx="2398429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26243" y="4629484"/>
              <a:ext cx="2310987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227226" y="5064194"/>
              <a:ext cx="3795014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306518" y="5528885"/>
              <a:ext cx="27007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61154" y="5963594"/>
              <a:ext cx="217607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6235908" y="4467070"/>
              <a:ext cx="1417823" cy="3297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/>
                <a:t>Data</a:t>
              </a:r>
              <a:endParaRPr lang="pt-PT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53398" y="4904280"/>
              <a:ext cx="1417823" cy="3297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/>
                <a:t>Data + KPI</a:t>
              </a:r>
              <a:endParaRPr lang="pt-PT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53398" y="5353980"/>
              <a:ext cx="1417823" cy="3297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/>
                <a:t>Data + KPI</a:t>
              </a:r>
              <a:endParaRPr lang="pt-PT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53398" y="5803680"/>
              <a:ext cx="1417823" cy="3297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/>
                <a:t>Data + KPI</a:t>
              </a:r>
              <a:endParaRPr lang="pt-PT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53398" y="6253380"/>
              <a:ext cx="1417823" cy="3297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/>
                <a:t>Data</a:t>
              </a:r>
              <a:endParaRPr lang="pt-PT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19934" y="3582652"/>
              <a:ext cx="1364105" cy="6445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Information system</a:t>
              </a:r>
              <a:endParaRPr lang="en-US" b="1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75161" y="2329830"/>
              <a:ext cx="63208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090348" y="2841994"/>
              <a:ext cx="8969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19934" y="3276708"/>
              <a:ext cx="3023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 rot="16200000">
              <a:off x="7528445" y="2742536"/>
              <a:ext cx="957608" cy="3297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/>
                <a:t>Data</a:t>
              </a:r>
              <a:endParaRPr lang="pt-PT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3758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National accountability mechanisms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670" y="1021182"/>
            <a:ext cx="8878329" cy="58368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180340" algn="l"/>
              </a:tabLst>
            </a:pPr>
            <a:r>
              <a:rPr lang="en-US" sz="3200" b="1" dirty="0">
                <a:cs typeface="Arial" panose="020B0604020202020204" pitchFamily="34" charset="0"/>
              </a:rPr>
              <a:t>In Portugal the regulator </a:t>
            </a:r>
            <a:r>
              <a:rPr lang="en-US" sz="3200" b="1" dirty="0" smtClean="0">
                <a:cs typeface="Arial" panose="020B0604020202020204" pitchFamily="34" charset="0"/>
              </a:rPr>
              <a:t>ERSAR          :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Assess and publicly disseminate 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annually the following performance indicators (KPI) of the (400) water utilities, among others:</a:t>
            </a: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50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economic and financial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KPI (40 000 data).</a:t>
            </a:r>
            <a:endParaRPr lang="en-US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32 quality of service KPI (50 000 data).</a:t>
            </a: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50 drinking water quality indicators (800 000 data).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200" b="1" dirty="0" smtClean="0">
                <a:cs typeface="Arial" panose="020B0604020202020204" pitchFamily="34" charset="0"/>
              </a:rPr>
              <a:t>This </a:t>
            </a:r>
            <a:r>
              <a:rPr lang="en-US" sz="3200" b="1" dirty="0">
                <a:cs typeface="Arial" panose="020B0604020202020204" pitchFamily="34" charset="0"/>
              </a:rPr>
              <a:t>represents about 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one million data </a:t>
            </a:r>
            <a:r>
              <a:rPr lang="en-US" sz="3200" b="1" dirty="0">
                <a:cs typeface="Arial" panose="020B0604020202020204" pitchFamily="34" charset="0"/>
              </a:rPr>
              <a:t>per </a:t>
            </a:r>
            <a:r>
              <a:rPr lang="en-US" sz="3200" b="1" dirty="0" smtClean="0">
                <a:cs typeface="Arial" panose="020B0604020202020204" pitchFamily="34" charset="0"/>
              </a:rPr>
              <a:t>year, which are freely available (data + indicators).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200" b="1" dirty="0" smtClean="0">
                <a:cs typeface="Arial" panose="020B0604020202020204" pitchFamily="34" charset="0"/>
              </a:rPr>
              <a:t>This is a </a:t>
            </a: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complex and demanding </a:t>
            </a:r>
            <a:r>
              <a:rPr lang="en-US" sz="3200" b="1" dirty="0" smtClean="0">
                <a:cs typeface="Arial" panose="020B0604020202020204" pitchFamily="34" charset="0"/>
              </a:rPr>
              <a:t>task. 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200" b="1" dirty="0" smtClean="0">
                <a:cs typeface="Arial" panose="020B0604020202020204" pitchFamily="34" charset="0"/>
              </a:rPr>
              <a:t>How to deal with it</a:t>
            </a:r>
            <a:r>
              <a:rPr lang="en-US" sz="3200" b="1" dirty="0">
                <a:cs typeface="Arial" panose="020B0604020202020204" pitchFamily="34" charset="0"/>
              </a:rPr>
              <a:t>? </a:t>
            </a:r>
            <a:r>
              <a:rPr lang="en-US" sz="3200" b="1" dirty="0" smtClean="0">
                <a:cs typeface="Arial" panose="020B0604020202020204" pitchFamily="34" charset="0"/>
              </a:rPr>
              <a:t>(ex</a:t>
            </a:r>
            <a:r>
              <a:rPr lang="en-US" sz="3200" b="1" dirty="0">
                <a:cs typeface="Arial" panose="020B0604020202020204" pitchFamily="34" charset="0"/>
              </a:rPr>
              <a:t>. quality of service)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endParaRPr lang="en-US" sz="3200" b="1" dirty="0"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09625" algn="l"/>
              </a:tabLst>
            </a:pPr>
            <a:endParaRPr lang="en-US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 descr="http://www.magnetpinnwand.de/images/product_images/original_images/laender-magnet---5-cm-flagge-portugal--rep-blica-portugue-241-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087" y="840348"/>
            <a:ext cx="843586" cy="8413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463" y="1177871"/>
            <a:ext cx="789525" cy="32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0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National accountability mechanisms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671" y="1079295"/>
            <a:ext cx="5370631" cy="5778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Design </a:t>
            </a:r>
            <a:r>
              <a:rPr lang="en-US" b="1" dirty="0">
                <a:cs typeface="Arial" panose="020B0604020202020204" pitchFamily="34" charset="0"/>
              </a:rPr>
              <a:t>of the assessment system </a:t>
            </a:r>
            <a:endParaRPr lang="en-US" b="1" dirty="0" smtClean="0">
              <a:cs typeface="Arial" panose="020B0604020202020204" pitchFamily="34" charset="0"/>
            </a:endParaRPr>
          </a:p>
          <a:p>
            <a:pPr marL="0" lvl="1" indent="0" algn="ctr"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b="1" dirty="0" smtClean="0">
                <a:cs typeface="Arial" panose="020B0604020202020204" pitchFamily="34" charset="0"/>
                <a:sym typeface="Wingdings 3"/>
              </a:rPr>
              <a:t></a:t>
            </a:r>
          </a:p>
          <a:p>
            <a:pPr marL="0" lvl="1" indent="0" algn="ctr"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Collection of </a:t>
            </a:r>
            <a:r>
              <a:rPr lang="en-US" b="1" dirty="0">
                <a:cs typeface="Arial" panose="020B0604020202020204" pitchFamily="34" charset="0"/>
              </a:rPr>
              <a:t>data </a:t>
            </a:r>
            <a:endParaRPr lang="en-US" b="1" dirty="0" smtClean="0">
              <a:cs typeface="Arial" panose="020B0604020202020204" pitchFamily="34" charset="0"/>
            </a:endParaRPr>
          </a:p>
          <a:p>
            <a:pPr marL="0" lvl="1" indent="0" algn="ctr"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  <a:sym typeface="Wingdings 3"/>
              </a:rPr>
              <a:t></a:t>
            </a:r>
          </a:p>
          <a:p>
            <a:pPr marL="0" lvl="1" indent="0" algn="ctr"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Validation of data (local audits)</a:t>
            </a:r>
          </a:p>
          <a:p>
            <a:pPr marL="0" lvl="1" indent="0" algn="ctr"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  <a:sym typeface="Wingdings 3"/>
              </a:rPr>
              <a:t></a:t>
            </a:r>
          </a:p>
          <a:p>
            <a:pPr marL="0" lvl="1" indent="0" algn="ctr"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Processing to calculate KPI</a:t>
            </a:r>
          </a:p>
          <a:p>
            <a:pPr marL="0" lvl="1" indent="0" algn="ctr"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  <a:sym typeface="Wingdings 3"/>
              </a:rPr>
              <a:t>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</a:p>
          <a:p>
            <a:pPr marL="0" lvl="1" indent="0" algn="ctr">
              <a:spcBef>
                <a:spcPts val="0"/>
              </a:spcBef>
              <a:buNone/>
              <a:tabLst>
                <a:tab pos="180340" algn="l"/>
              </a:tabLst>
              <a:defRPr/>
            </a:pPr>
            <a:r>
              <a:rPr lang="en-US" b="1" dirty="0">
                <a:cs typeface="Arial" panose="020B0604020202020204" pitchFamily="34" charset="0"/>
              </a:rPr>
              <a:t>Interpretation of the </a:t>
            </a:r>
            <a:r>
              <a:rPr lang="en-US" b="1" dirty="0" smtClean="0">
                <a:cs typeface="Arial" panose="020B0604020202020204" pitchFamily="34" charset="0"/>
              </a:rPr>
              <a:t>KPI</a:t>
            </a:r>
          </a:p>
          <a:p>
            <a:pPr marL="0" lvl="1" indent="0" algn="ctr"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  <a:sym typeface="Wingdings 3"/>
              </a:rPr>
              <a:t></a:t>
            </a:r>
          </a:p>
          <a:p>
            <a:pPr marL="0" lvl="1" indent="0" algn="ctr"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Benchmarking  of water utilities</a:t>
            </a:r>
          </a:p>
          <a:p>
            <a:pPr marL="0" lvl="1" indent="0" algn="ctr"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  <a:sym typeface="Wingdings 3"/>
              </a:rPr>
              <a:t></a:t>
            </a:r>
          </a:p>
          <a:p>
            <a:pPr marL="0" lvl="1" indent="0" algn="ctr"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b="1" dirty="0" smtClean="0">
                <a:cs typeface="Arial" panose="020B0604020202020204" pitchFamily="34" charset="0"/>
              </a:rPr>
              <a:t>Public dissemination of results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299" y="1674952"/>
            <a:ext cx="1556706" cy="11335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299" y="2899895"/>
            <a:ext cx="1543279" cy="1114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931" y="1955307"/>
            <a:ext cx="1364105" cy="6445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Information system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787628" y="4533614"/>
            <a:ext cx="2951637" cy="6445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Targets (including from SDG)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390151" y="2110504"/>
            <a:ext cx="1753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16 KPI for WS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16 KPI for WW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50 data for WS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50 data for WW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Utility´s profile </a:t>
            </a:r>
          </a:p>
          <a:p>
            <a:r>
              <a:rPr 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System´s profile Context factors</a:t>
            </a:r>
            <a:endParaRPr lang="en-US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" descr="http://www.magnetpinnwand.de/images/product_images/original_images/laender-magnet---5-cm-flagge-portugal--rep-blica-portugue-241-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087" y="840348"/>
            <a:ext cx="843586" cy="8413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292446" y="1818877"/>
            <a:ext cx="2223935" cy="4776795"/>
            <a:chOff x="3292446" y="1818877"/>
            <a:chExt cx="2223935" cy="477679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516381" y="1818877"/>
              <a:ext cx="0" cy="47767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292446" y="1818877"/>
              <a:ext cx="222393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254625" y="6570967"/>
              <a:ext cx="26175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636302" y="5260936"/>
            <a:ext cx="35076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12 years of continuous monitoring give an excellent understanding of the evolution of the sector &amp; services (www.ersar.pt).</a:t>
            </a:r>
            <a:endParaRPr lang="pt-PT" sz="1200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68297" y="4855902"/>
            <a:ext cx="989351" cy="0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5456200" y="1424066"/>
            <a:ext cx="1229193" cy="250886"/>
          </a:xfrm>
          <a:prstGeom prst="bentConnector3">
            <a:avLst>
              <a:gd name="adj1" fmla="val 1001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46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National accountability mechanisms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03554" y="914405"/>
            <a:ext cx="6940446" cy="5778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Physical </a:t>
            </a: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accessibility of the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service</a:t>
            </a:r>
            <a:endParaRPr lang="en-US" sz="2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Economic accessibility of the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service</a:t>
            </a: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Occurrence </a:t>
            </a: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of supply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interruptions</a:t>
            </a:r>
            <a:endParaRPr lang="en-US" sz="2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Quality of supplied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water</a:t>
            </a:r>
            <a:endParaRPr lang="en-US" sz="2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Reply to written suggestions and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complaints</a:t>
            </a:r>
            <a:endParaRPr lang="en-US" sz="2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Coverage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of total expenses </a:t>
            </a: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Effective connection to the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service</a:t>
            </a:r>
            <a:endParaRPr lang="en-US" sz="22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Non-revenue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water</a:t>
            </a:r>
            <a:endParaRPr lang="en-US" sz="22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Adequacy treatment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capacity</a:t>
            </a:r>
            <a:endParaRPr lang="en-US" sz="22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Mains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rehabilitation</a:t>
            </a:r>
            <a:endParaRPr lang="en-US" sz="22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Mains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failures</a:t>
            </a:r>
            <a:endParaRPr lang="en-US" sz="22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Adequacy of human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resources</a:t>
            </a:r>
            <a:endParaRPr lang="en-US" sz="22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Water losses</a:t>
            </a:r>
            <a:endParaRPr lang="en-US" sz="2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Fulfilment of the water intake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licensing</a:t>
            </a:r>
            <a:endParaRPr lang="en-US" sz="2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Energy efficiency of pumping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installations</a:t>
            </a: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Disposal </a:t>
            </a: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of sludge from the water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treatment</a:t>
            </a:r>
            <a:endParaRPr lang="en-US" sz="2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85" y="896935"/>
            <a:ext cx="850459" cy="55338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Quality of service indicators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for </a:t>
            </a:r>
            <a:r>
              <a:rPr lang="en-US" sz="2400" b="1" dirty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water supply </a:t>
            </a:r>
            <a:r>
              <a:rPr lang="en-US" sz="2400" b="1" dirty="0" smtClean="0">
                <a:solidFill>
                  <a:schemeClr val="tx1"/>
                </a:solidFill>
              </a:rPr>
              <a:t>services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6536" y="896934"/>
            <a:ext cx="947570" cy="1756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Social sustainability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9036" y="2668254"/>
            <a:ext cx="947570" cy="2158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Service management sustainability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6536" y="4826835"/>
            <a:ext cx="947570" cy="1603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Environ-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mental sustainability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6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2194" y="2953962"/>
            <a:ext cx="1407725" cy="199279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 descr="http://www.magnetpinnwand.de/images/product_images/original_images/laender-magnet---5-cm-flagge-portugal--rep-blica-portugue-241-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087" y="840348"/>
            <a:ext cx="843586" cy="8413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445146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We can add indicators for public health, poverty, gender, employment, etc.</a:t>
            </a:r>
            <a:endParaRPr lang="pt-PT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National accountability mechanisms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03554" y="959375"/>
            <a:ext cx="6940446" cy="5778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Physical </a:t>
            </a: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accessibility of the service </a:t>
            </a: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Economic accessibility of the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service</a:t>
            </a:r>
            <a:endParaRPr lang="en-US" sz="2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Flooding occurrence </a:t>
            </a: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Reply to written suggestions and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complaints</a:t>
            </a:r>
            <a:endParaRPr lang="en-US" sz="2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Coverage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of total expenses </a:t>
            </a: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Effective connection to the service </a:t>
            </a: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Adequacy of treatment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capacity</a:t>
            </a:r>
            <a:endParaRPr lang="en-US" sz="22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Sewerage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rehabilitation</a:t>
            </a:r>
            <a:endParaRPr lang="en-US" sz="22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Sewer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collapses</a:t>
            </a:r>
            <a:endParaRPr lang="en-US" sz="22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Adequacy of human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resources</a:t>
            </a:r>
            <a:endParaRPr lang="en-US" sz="2200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Energy </a:t>
            </a: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efficiency of pumping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installations</a:t>
            </a:r>
            <a:endParaRPr lang="en-US" sz="2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Appropriate disposal of collected wastewater </a:t>
            </a: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Emergency control discharges </a:t>
            </a: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Wastewater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analysis</a:t>
            </a:r>
            <a:endParaRPr lang="en-US" sz="2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Compliance with discharge parameters </a:t>
            </a:r>
          </a:p>
          <a:p>
            <a:pPr marL="809625" lvl="2" indent="-360363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809625" algn="l"/>
              </a:tabLst>
            </a:pPr>
            <a:r>
              <a:rPr lang="en-US" sz="2200" b="1" dirty="0">
                <a:solidFill>
                  <a:prstClr val="black"/>
                </a:solidFill>
                <a:cs typeface="Arial" panose="020B0604020202020204" pitchFamily="34" charset="0"/>
              </a:rPr>
              <a:t>Disposal of sludge from the wastewater </a:t>
            </a:r>
            <a:r>
              <a:rPr lang="en-US" sz="2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treatment</a:t>
            </a:r>
            <a:endParaRPr lang="en-US" sz="2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85" y="986875"/>
            <a:ext cx="850459" cy="5338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Quality of service indicators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for </a:t>
            </a:r>
            <a:r>
              <a:rPr lang="en-US" sz="2400" b="1" dirty="0">
                <a:solidFill>
                  <a:prstClr val="black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waste water </a:t>
            </a:r>
            <a:r>
              <a:rPr lang="en-US" sz="2400" b="1" dirty="0" smtClean="0">
                <a:solidFill>
                  <a:prstClr val="black"/>
                </a:solidFill>
              </a:rPr>
              <a:t>services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6536" y="986874"/>
            <a:ext cx="947570" cy="15014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Social sustainability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9036" y="2488369"/>
            <a:ext cx="947570" cy="194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Service management sustainability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6536" y="4437090"/>
            <a:ext cx="947570" cy="188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Environmental sustainability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6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2194" y="2369352"/>
            <a:ext cx="1407725" cy="199279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 descr="http://www.magnetpinnwand.de/images/product_images/original_images/laender-magnet---5-cm-flagge-portugal--rep-blica-portugue-241-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1087" y="840348"/>
            <a:ext cx="843586" cy="8413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430156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We can add indicators for public health, poverty, gender, employment, etc.</a:t>
            </a:r>
            <a:endParaRPr lang="pt-PT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SlideLN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ub capítulo">
  <a:themeElements>
    <a:clrScheme name="Sub capítu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b capítu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 cap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 capítu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 capítu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 capítu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 capítu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 capítu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 capítu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 capítu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 capítu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 capítu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 capítu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 capítu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Template_Apresentacao_ERSAR_pIWA</Template>
  <TotalTime>11692</TotalTime>
  <Words>901</Words>
  <Application>Microsoft Office PowerPoint</Application>
  <PresentationFormat>On-screen Show (4:3)</PresentationFormat>
  <Paragraphs>166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SlideLNEC</vt:lpstr>
      <vt:lpstr>Office Theme</vt:lpstr>
      <vt:lpstr>1_Sub capítulo</vt:lpstr>
      <vt:lpstr>PowerPoint Presentation</vt:lpstr>
      <vt:lpstr>National accountability mechanisms</vt:lpstr>
      <vt:lpstr>National accountability mechanisms</vt:lpstr>
      <vt:lpstr>National accountability mechanisms</vt:lpstr>
      <vt:lpstr>National accountability mechanisms</vt:lpstr>
      <vt:lpstr>National accountability mechanisms</vt:lpstr>
      <vt:lpstr>National accountability mechanisms</vt:lpstr>
      <vt:lpstr>National accountability mechanisms</vt:lpstr>
      <vt:lpstr>National accountability mechanisms</vt:lpstr>
      <vt:lpstr>National accountability mechanisms</vt:lpstr>
      <vt:lpstr>National accountability mechanisms</vt:lpstr>
      <vt:lpstr>National accountability mechanisms</vt:lpstr>
      <vt:lpstr>National accountability mechanisms</vt:lpstr>
      <vt:lpstr>National accountability mechanisms</vt:lpstr>
      <vt:lpstr>PowerPoint Presentation</vt:lpstr>
    </vt:vector>
  </TitlesOfParts>
  <Company>ERSAR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REGULATORS VIEW OF THE STANDARDS</dc:title>
  <dc:creator>Jaime Baptista</dc:creator>
  <cp:lastModifiedBy>Jaime Fernando de Melo Baptista</cp:lastModifiedBy>
  <cp:revision>1051</cp:revision>
  <cp:lastPrinted>2015-04-07T09:42:12Z</cp:lastPrinted>
  <dcterms:created xsi:type="dcterms:W3CDTF">2014-09-21T22:00:57Z</dcterms:created>
  <dcterms:modified xsi:type="dcterms:W3CDTF">2016-03-17T07:33:04Z</dcterms:modified>
</cp:coreProperties>
</file>