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65" r:id="rId6"/>
    <p:sldId id="264" r:id="rId7"/>
    <p:sldId id="263" r:id="rId8"/>
    <p:sldId id="259" r:id="rId9"/>
    <p:sldId id="262" r:id="rId10"/>
    <p:sldId id="260" r:id="rId11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66" d="100"/>
          <a:sy n="66" d="100"/>
        </p:scale>
        <p:origin x="-14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612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8405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514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908"/>
            <a:ext cx="6858000" cy="238757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13"/>
            <a:ext cx="6858000" cy="1655340"/>
          </a:xfrm>
        </p:spPr>
        <p:txBody>
          <a:bodyPr/>
          <a:lstStyle>
            <a:lvl1pPr marL="0" indent="0" algn="ctr">
              <a:buNone/>
              <a:defRPr sz="17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932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40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63" y="1710036"/>
            <a:ext cx="7887146" cy="2851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63" y="4589859"/>
            <a:ext cx="7887146" cy="1500188"/>
          </a:xfrm>
        </p:spPr>
        <p:txBody>
          <a:bodyPr/>
          <a:lstStyle>
            <a:lvl1pPr marL="0" indent="0">
              <a:buNone/>
              <a:defRPr sz="1700"/>
            </a:lvl1pPr>
            <a:lvl2pPr marL="321457" indent="0">
              <a:buNone/>
              <a:defRPr sz="1400"/>
            </a:lvl2pPr>
            <a:lvl3pPr marL="642915" indent="0">
              <a:buNone/>
              <a:defRPr sz="1300"/>
            </a:lvl3pPr>
            <a:lvl4pPr marL="964372" indent="0">
              <a:buNone/>
              <a:defRPr sz="1100"/>
            </a:lvl4pPr>
            <a:lvl5pPr marL="1285829" indent="0">
              <a:buNone/>
              <a:defRPr sz="1100"/>
            </a:lvl5pPr>
            <a:lvl6pPr marL="1607287" indent="0">
              <a:buNone/>
              <a:defRPr sz="1100"/>
            </a:lvl6pPr>
            <a:lvl7pPr marL="1928744" indent="0">
              <a:buNone/>
              <a:defRPr sz="1100"/>
            </a:lvl7pPr>
            <a:lvl8pPr marL="2250201" indent="0">
              <a:buNone/>
              <a:defRPr sz="1100"/>
            </a:lvl8pPr>
            <a:lvl9pPr marL="2571659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821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9727" y="1830586"/>
            <a:ext cx="3848695" cy="442019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5578" y="1830586"/>
            <a:ext cx="3848695" cy="442019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5529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44" y="365001"/>
            <a:ext cx="7887146" cy="13260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543" y="1681014"/>
            <a:ext cx="3868787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543" y="2504777"/>
            <a:ext cx="3868787" cy="3684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8927" y="1681014"/>
            <a:ext cx="3887762" cy="823764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8927" y="2504777"/>
            <a:ext cx="3887762" cy="3684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008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648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2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9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1475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43" y="457646"/>
            <a:ext cx="2949029" cy="159953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63" y="987847"/>
            <a:ext cx="4628926" cy="4873377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543" y="2057177"/>
            <a:ext cx="2949029" cy="3811860"/>
          </a:xfrm>
        </p:spPr>
        <p:txBody>
          <a:bodyPr/>
          <a:lstStyle>
            <a:lvl1pPr marL="0" indent="0">
              <a:buNone/>
              <a:defRPr sz="1100"/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9971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60615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23137" y="312539"/>
            <a:ext cx="1951137" cy="593824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9727" y="312539"/>
            <a:ext cx="5746254" cy="593824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872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592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288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36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03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076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951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0940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CD04-4BC6-4FF4-839A-AC531CE25518}" type="datetimeFigureOut">
              <a:rPr lang="es-CR" smtClean="0"/>
              <a:t>17/03/2016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E14F-6CF9-4471-BB89-4E261C839CC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74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669727" y="312539"/>
            <a:ext cx="7804547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 altLang="es-CR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669727" y="1830586"/>
            <a:ext cx="7804547" cy="44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 altLang="es-CR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s-CR" altLang="es-CR" smtClean="0">
                <a:sym typeface="Helvetica Light" charset="0"/>
              </a:rPr>
              <a:t>Second level</a:t>
            </a:r>
          </a:p>
          <a:p>
            <a:pPr lvl="2"/>
            <a:r>
              <a:rPr lang="es-CR" altLang="es-CR" smtClean="0">
                <a:sym typeface="Helvetica Light" charset="0"/>
              </a:rPr>
              <a:t>Third level</a:t>
            </a:r>
          </a:p>
          <a:p>
            <a:pPr lvl="3"/>
            <a:r>
              <a:rPr lang="es-CR" altLang="es-CR" smtClean="0">
                <a:sym typeface="Helvetica Light" charset="0"/>
              </a:rPr>
              <a:t>Fourth level</a:t>
            </a:r>
          </a:p>
          <a:p>
            <a:pPr lvl="4"/>
            <a:r>
              <a:rPr lang="es-CR" altLang="es-CR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71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0751" rtl="0" fontAlgn="base" hangingPunct="0">
        <a:spcBef>
          <a:spcPct val="0"/>
        </a:spcBef>
        <a:spcAft>
          <a:spcPct val="0"/>
        </a:spcAft>
        <a:defRPr sz="5600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12528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625056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937584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250112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562640" indent="-312528" algn="l" defTabSz="410751" rtl="0" fontAlgn="base" hangingPunct="0">
        <a:spcBef>
          <a:spcPts val="2953"/>
        </a:spcBef>
        <a:spcAft>
          <a:spcPct val="0"/>
        </a:spcAft>
        <a:buSzPct val="7500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mailto:yastorga@aya.go.c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755576" y="5013176"/>
            <a:ext cx="6120680" cy="1097178"/>
          </a:xfrm>
        </p:spPr>
        <p:txBody>
          <a:bodyPr>
            <a:normAutofit/>
          </a:bodyPr>
          <a:lstStyle/>
          <a:p>
            <a:pPr algn="r"/>
            <a:r>
              <a:rPr lang="es-CR" sz="1800" dirty="0" err="1" smtClean="0"/>
              <a:t>Yamilette</a:t>
            </a:r>
            <a:r>
              <a:rPr lang="es-CR" sz="1800" dirty="0" smtClean="0"/>
              <a:t> Astorga Espeleta, </a:t>
            </a:r>
            <a:r>
              <a:rPr lang="es-CR" sz="1800" dirty="0" err="1" smtClean="0"/>
              <a:t>M.Sc</a:t>
            </a:r>
            <a:r>
              <a:rPr lang="es-CR" sz="1800" dirty="0" smtClean="0"/>
              <a:t>.</a:t>
            </a:r>
          </a:p>
          <a:p>
            <a:pPr algn="r"/>
            <a:r>
              <a:rPr lang="es-CR" sz="1800" dirty="0" err="1" smtClean="0"/>
              <a:t>Excecutive</a:t>
            </a:r>
            <a:r>
              <a:rPr lang="es-CR" sz="1800" dirty="0" smtClean="0"/>
              <a:t> </a:t>
            </a:r>
            <a:r>
              <a:rPr lang="es-CR" sz="1800" dirty="0" err="1" smtClean="0"/>
              <a:t>President</a:t>
            </a:r>
            <a:endParaRPr lang="es-CR" sz="1800" dirty="0"/>
          </a:p>
          <a:p>
            <a:pPr algn="r"/>
            <a:r>
              <a:rPr lang="es-CR" sz="1800" dirty="0" smtClean="0"/>
              <a:t>Costa </a:t>
            </a:r>
            <a:r>
              <a:rPr lang="es-CR" sz="1800" dirty="0" err="1" smtClean="0"/>
              <a:t>Rican</a:t>
            </a:r>
            <a:r>
              <a:rPr lang="es-CR" sz="1800" dirty="0" smtClean="0"/>
              <a:t> </a:t>
            </a:r>
            <a:r>
              <a:rPr lang="es-CR" sz="1800" dirty="0" err="1"/>
              <a:t>I</a:t>
            </a:r>
            <a:r>
              <a:rPr lang="es-CR" sz="1800" dirty="0" err="1" smtClean="0"/>
              <a:t>nstitute</a:t>
            </a:r>
            <a:r>
              <a:rPr lang="es-CR" sz="1800" dirty="0" smtClean="0"/>
              <a:t> </a:t>
            </a:r>
            <a:r>
              <a:rPr lang="es-CR" sz="1800" dirty="0" err="1" smtClean="0"/>
              <a:t>for</a:t>
            </a:r>
            <a:r>
              <a:rPr lang="es-CR" sz="1800" dirty="0" smtClean="0"/>
              <a:t> </a:t>
            </a:r>
            <a:r>
              <a:rPr lang="es-CR" sz="1800" dirty="0" err="1" smtClean="0"/>
              <a:t>Water</a:t>
            </a:r>
            <a:r>
              <a:rPr lang="es-CR" sz="1800" dirty="0" smtClean="0"/>
              <a:t> </a:t>
            </a:r>
            <a:r>
              <a:rPr lang="es-CR" sz="1800" dirty="0" err="1"/>
              <a:t>S</a:t>
            </a:r>
            <a:r>
              <a:rPr lang="es-CR" sz="1800" dirty="0" err="1" smtClean="0"/>
              <a:t>upply</a:t>
            </a:r>
            <a:r>
              <a:rPr lang="es-CR" sz="1800" dirty="0" smtClean="0"/>
              <a:t> and </a:t>
            </a:r>
            <a:r>
              <a:rPr lang="es-CR" sz="1800" dirty="0" err="1" smtClean="0"/>
              <a:t>Sanitation</a:t>
            </a:r>
            <a:r>
              <a:rPr lang="es-CR" sz="1800" dirty="0" smtClean="0"/>
              <a:t> </a:t>
            </a:r>
            <a:endParaRPr lang="es-CR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69160"/>
            <a:ext cx="1739181" cy="1343400"/>
          </a:xfrm>
        </p:spPr>
      </p:pic>
      <p:pic>
        <p:nvPicPr>
          <p:cNvPr id="5" name="Picture 1" descr="ppt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2560"/>
            <a:ext cx="9144000" cy="6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308623" cy="185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5556" y="177281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 smtClean="0"/>
              <a:t>Meeting of </a:t>
            </a:r>
            <a:r>
              <a:rPr lang="es-CR" sz="3200" b="1" dirty="0" err="1" smtClean="0"/>
              <a:t>Ministers</a:t>
            </a:r>
            <a:r>
              <a:rPr lang="es-CR" sz="3200" b="1" dirty="0" smtClean="0"/>
              <a:t> of </a:t>
            </a:r>
            <a:r>
              <a:rPr lang="es-CR" sz="3200" b="1" dirty="0" err="1" smtClean="0"/>
              <a:t>Water</a:t>
            </a:r>
            <a:r>
              <a:rPr lang="es-CR" sz="3200" b="1" dirty="0" smtClean="0"/>
              <a:t>, </a:t>
            </a:r>
            <a:r>
              <a:rPr lang="es-CR" sz="3200" b="1" dirty="0" err="1" smtClean="0"/>
              <a:t>Sanitation</a:t>
            </a:r>
            <a:r>
              <a:rPr lang="es-CR" sz="3200" b="1" dirty="0" smtClean="0"/>
              <a:t> and </a:t>
            </a:r>
            <a:r>
              <a:rPr lang="es-CR" sz="3200" b="1" dirty="0" err="1" smtClean="0"/>
              <a:t>Hygiene</a:t>
            </a:r>
            <a:r>
              <a:rPr lang="es-CR" sz="3200" b="1" dirty="0" smtClean="0"/>
              <a:t>, Day 3</a:t>
            </a:r>
          </a:p>
          <a:p>
            <a:endParaRPr lang="es-CR" sz="3200" b="1" dirty="0" smtClean="0"/>
          </a:p>
          <a:p>
            <a:r>
              <a:rPr lang="es-CR" sz="2800" dirty="0" err="1" smtClean="0"/>
              <a:t>Action</a:t>
            </a:r>
            <a:r>
              <a:rPr lang="es-CR" sz="2800" dirty="0" smtClean="0"/>
              <a:t> </a:t>
            </a:r>
            <a:r>
              <a:rPr lang="es-CR" sz="2800" dirty="0" err="1" smtClean="0"/>
              <a:t>Planning</a:t>
            </a:r>
            <a:r>
              <a:rPr lang="es-CR" sz="2800" dirty="0" smtClean="0"/>
              <a:t> to </a:t>
            </a:r>
            <a:r>
              <a:rPr lang="es-CR" sz="2800" dirty="0" err="1" smtClean="0"/>
              <a:t>Reach</a:t>
            </a:r>
            <a:r>
              <a:rPr lang="es-CR" sz="2800" dirty="0" smtClean="0"/>
              <a:t> </a:t>
            </a:r>
            <a:r>
              <a:rPr lang="es-CR" sz="2800" dirty="0" err="1" smtClean="0"/>
              <a:t>the</a:t>
            </a:r>
            <a:r>
              <a:rPr lang="es-CR" sz="2800" dirty="0" smtClean="0"/>
              <a:t> </a:t>
            </a:r>
            <a:r>
              <a:rPr lang="es-CR" sz="2800" dirty="0" err="1" smtClean="0"/>
              <a:t>Water</a:t>
            </a:r>
            <a:r>
              <a:rPr lang="es-CR" sz="2800" dirty="0" smtClean="0"/>
              <a:t>, </a:t>
            </a:r>
            <a:r>
              <a:rPr lang="es-CR" sz="2800" dirty="0" err="1" smtClean="0"/>
              <a:t>Sanitation</a:t>
            </a:r>
            <a:r>
              <a:rPr lang="es-CR" sz="2800" dirty="0"/>
              <a:t> </a:t>
            </a:r>
            <a:r>
              <a:rPr lang="es-CR" sz="2800" dirty="0" smtClean="0"/>
              <a:t>and </a:t>
            </a:r>
            <a:r>
              <a:rPr lang="es-CR" sz="2800" dirty="0" err="1" smtClean="0"/>
              <a:t>Hygiene</a:t>
            </a:r>
            <a:r>
              <a:rPr lang="es-CR" sz="2800" dirty="0" smtClean="0"/>
              <a:t> </a:t>
            </a:r>
            <a:r>
              <a:rPr lang="es-CR" sz="2800" dirty="0" err="1" smtClean="0"/>
              <a:t>SDG´s</a:t>
            </a:r>
            <a:r>
              <a:rPr lang="es-CR" sz="2800" dirty="0" smtClean="0"/>
              <a:t> – 17 </a:t>
            </a:r>
            <a:r>
              <a:rPr lang="es-CR" sz="2800" dirty="0" err="1" smtClean="0"/>
              <a:t>March</a:t>
            </a:r>
            <a:r>
              <a:rPr lang="es-CR" sz="2800" dirty="0" smtClean="0"/>
              <a:t> 2016</a:t>
            </a:r>
          </a:p>
          <a:p>
            <a:r>
              <a:rPr lang="es-CR" sz="2800" dirty="0" smtClean="0"/>
              <a:t>Addis Ababa, Etiopia 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13701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2352" y="908720"/>
            <a:ext cx="8579296" cy="1143000"/>
          </a:xfrm>
        </p:spPr>
        <p:txBody>
          <a:bodyPr>
            <a:noAutofit/>
          </a:bodyPr>
          <a:lstStyle/>
          <a:p>
            <a:r>
              <a:rPr lang="es-CR" sz="3600" b="1" dirty="0" err="1" smtClean="0"/>
              <a:t>How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useful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is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monitoring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the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collaborative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behaviours</a:t>
            </a:r>
            <a:r>
              <a:rPr lang="es-CR" sz="3600" b="1" dirty="0" smtClean="0"/>
              <a:t> and in </a:t>
            </a:r>
            <a:r>
              <a:rPr lang="es-CR" sz="3600" b="1" dirty="0" err="1" smtClean="0"/>
              <a:t>what</a:t>
            </a:r>
            <a:r>
              <a:rPr lang="es-CR" sz="3600" b="1" dirty="0" smtClean="0"/>
              <a:t> </a:t>
            </a:r>
            <a:r>
              <a:rPr lang="es-CR" sz="3600" b="1" dirty="0" err="1" smtClean="0"/>
              <a:t>way</a:t>
            </a:r>
            <a:r>
              <a:rPr lang="es-CR" sz="3600" b="1" dirty="0" smtClean="0"/>
              <a:t>?</a:t>
            </a:r>
            <a:endParaRPr lang="es-CR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4048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monitoring of collaborative </a:t>
            </a:r>
            <a:r>
              <a:rPr lang="en-US" sz="2400" dirty="0" err="1" smtClean="0"/>
              <a:t>behaviours</a:t>
            </a:r>
            <a:r>
              <a:rPr lang="en-US" sz="2400" dirty="0" smtClean="0"/>
              <a:t> allow to know and measure by different indicators that include:</a:t>
            </a:r>
          </a:p>
          <a:p>
            <a:pPr lvl="1"/>
            <a:r>
              <a:rPr lang="en-US" sz="2400" dirty="0" smtClean="0"/>
              <a:t>Governance: Wash planning, financial, participatory process, building capacity</a:t>
            </a:r>
          </a:p>
          <a:p>
            <a:pPr lvl="1"/>
            <a:r>
              <a:rPr lang="en-US" sz="2400" dirty="0" smtClean="0"/>
              <a:t>Collection of data: Analysis and use for decision making</a:t>
            </a:r>
            <a:endParaRPr lang="en-US" sz="2400" dirty="0"/>
          </a:p>
        </p:txBody>
      </p:sp>
      <p:pic>
        <p:nvPicPr>
          <p:cNvPr id="6" name="Picture 1" descr="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2560"/>
            <a:ext cx="9144000" cy="6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err="1" smtClean="0"/>
              <a:t>How</a:t>
            </a:r>
            <a:r>
              <a:rPr lang="es-CR" sz="3600" b="1" dirty="0" smtClean="0"/>
              <a:t> can </a:t>
            </a:r>
            <a:r>
              <a:rPr lang="es-CR" sz="3600" b="1" dirty="0" err="1" smtClean="0"/>
              <a:t>the</a:t>
            </a:r>
            <a:r>
              <a:rPr lang="es-CR" sz="3600" b="1" dirty="0" smtClean="0"/>
              <a:t> data gaps be </a:t>
            </a:r>
            <a:r>
              <a:rPr lang="es-CR" sz="3600" b="1" dirty="0" err="1" smtClean="0"/>
              <a:t>addressed</a:t>
            </a:r>
            <a:r>
              <a:rPr lang="es-CR" sz="3600" b="1" dirty="0"/>
              <a:t>?</a:t>
            </a:r>
            <a:r>
              <a:rPr lang="es-CR" sz="3600" b="1" dirty="0" smtClean="0"/>
              <a:t> </a:t>
            </a: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In Costa Rica we have an Annual Report on the State of the Nation, made by the Universities Council and with the participation and validation of the different stakeholders, which include:</a:t>
            </a:r>
          </a:p>
          <a:p>
            <a:pPr lvl="1"/>
            <a:r>
              <a:rPr lang="en-US" sz="2400" dirty="0" smtClean="0"/>
              <a:t>Trends on water supply and </a:t>
            </a:r>
            <a:r>
              <a:rPr lang="en-US" sz="2400" dirty="0" smtClean="0"/>
              <a:t>sanitation and definition of the goals for the “Development National Plan Alberto Cañas Jerez” </a:t>
            </a:r>
            <a:endParaRPr lang="en-US" sz="2400" dirty="0" smtClean="0"/>
          </a:p>
          <a:p>
            <a:r>
              <a:rPr lang="en-US" sz="2400" b="1" dirty="0" smtClean="0"/>
              <a:t>Suggestion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The harmonization of the data among the different institution, feed our National Information System on Integrated Water Resources Management (SINIGIRH)</a:t>
            </a:r>
          </a:p>
          <a:p>
            <a:pPr lvl="1"/>
            <a:r>
              <a:rPr lang="en-US" sz="2000" dirty="0" smtClean="0"/>
              <a:t>To include the Collaborative </a:t>
            </a:r>
            <a:r>
              <a:rPr lang="en-US" sz="2000" dirty="0" err="1" smtClean="0"/>
              <a:t>Behaviours</a:t>
            </a:r>
            <a:r>
              <a:rPr lang="en-US" sz="2000" dirty="0" smtClean="0"/>
              <a:t> but also SDG´s indicators</a:t>
            </a:r>
          </a:p>
          <a:p>
            <a:pPr lvl="1"/>
            <a:r>
              <a:rPr lang="en-US" sz="2000" dirty="0" smtClean="0"/>
              <a:t>To maintain update the data from the state of the Community Water Boards (ASADAS), that are the rural areas operators</a:t>
            </a:r>
          </a:p>
        </p:txBody>
      </p:sp>
      <p:pic>
        <p:nvPicPr>
          <p:cNvPr id="4" name="Picture 1" descr="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2560"/>
            <a:ext cx="9144000" cy="6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37"/>
          <a:stretch/>
        </p:blipFill>
        <p:spPr bwMode="auto">
          <a:xfrm>
            <a:off x="-26775" y="4259"/>
            <a:ext cx="9170776" cy="68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9" y="3669771"/>
            <a:ext cx="2087888" cy="270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26166" r="81187" b="51473"/>
          <a:stretch/>
        </p:blipFill>
        <p:spPr bwMode="auto">
          <a:xfrm>
            <a:off x="1292826" y="193913"/>
            <a:ext cx="1988457" cy="206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5400000">
            <a:off x="1688375" y="2180967"/>
            <a:ext cx="1197361" cy="13347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89" y="4353427"/>
            <a:ext cx="2016224" cy="202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err="1" smtClean="0"/>
              <a:t>How</a:t>
            </a:r>
            <a:r>
              <a:rPr lang="es-CR" sz="3600" b="1" dirty="0" smtClean="0"/>
              <a:t> can </a:t>
            </a:r>
            <a:r>
              <a:rPr lang="es-CR" sz="3600" b="1" dirty="0" err="1" smtClean="0"/>
              <a:t>the</a:t>
            </a:r>
            <a:r>
              <a:rPr lang="es-CR" sz="3600" b="1" dirty="0" smtClean="0"/>
              <a:t> data gaps be </a:t>
            </a:r>
            <a:r>
              <a:rPr lang="es-CR" sz="3600" b="1" dirty="0" err="1" smtClean="0"/>
              <a:t>addressed</a:t>
            </a:r>
            <a:r>
              <a:rPr lang="es-CR" sz="3600" b="1" dirty="0"/>
              <a:t>?</a:t>
            </a:r>
            <a:r>
              <a:rPr lang="es-CR" sz="3600" b="1" dirty="0" smtClean="0"/>
              <a:t> </a:t>
            </a: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Latin America, through </a:t>
            </a:r>
            <a:r>
              <a:rPr lang="en-US" sz="2400" dirty="0" err="1" smtClean="0"/>
              <a:t>Latinosan</a:t>
            </a:r>
            <a:r>
              <a:rPr lang="en-US" sz="2400" dirty="0" smtClean="0"/>
              <a:t> we agree to built a WASH Observatory</a:t>
            </a:r>
          </a:p>
          <a:p>
            <a:r>
              <a:rPr lang="en-US" sz="2400" b="1" dirty="0" smtClean="0"/>
              <a:t>Suggestion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To include the Collaborative </a:t>
            </a:r>
            <a:r>
              <a:rPr lang="en-US" sz="2000" dirty="0" err="1" smtClean="0"/>
              <a:t>Behaviours</a:t>
            </a:r>
            <a:r>
              <a:rPr lang="en-US" sz="2000" dirty="0" smtClean="0"/>
              <a:t> but also SDG´s indicators</a:t>
            </a:r>
          </a:p>
          <a:p>
            <a:pPr lvl="1"/>
            <a:r>
              <a:rPr lang="en-US" sz="2000" dirty="0" smtClean="0"/>
              <a:t>To include the state of WASH in rural areas</a:t>
            </a:r>
          </a:p>
          <a:p>
            <a:endParaRPr lang="es-CR" sz="2400" dirty="0"/>
          </a:p>
        </p:txBody>
      </p:sp>
      <p:pic>
        <p:nvPicPr>
          <p:cNvPr id="4" name="Picture 1" descr="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2560"/>
            <a:ext cx="9144000" cy="6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 err="1" smtClean="0"/>
              <a:t>How</a:t>
            </a:r>
            <a:r>
              <a:rPr lang="es-CR" sz="3600" b="1" dirty="0" smtClean="0"/>
              <a:t> can </a:t>
            </a:r>
            <a:r>
              <a:rPr lang="es-CR" sz="3600" b="1" dirty="0" err="1" smtClean="0"/>
              <a:t>the</a:t>
            </a:r>
            <a:r>
              <a:rPr lang="es-CR" sz="3600" b="1" dirty="0" smtClean="0"/>
              <a:t> data gaps be </a:t>
            </a:r>
            <a:r>
              <a:rPr lang="es-CR" sz="3600" b="1" dirty="0" err="1" smtClean="0"/>
              <a:t>addressed</a:t>
            </a:r>
            <a:r>
              <a:rPr lang="es-CR" sz="3600" b="1" dirty="0"/>
              <a:t>?</a:t>
            </a:r>
            <a:r>
              <a:rPr lang="es-CR" sz="3600" b="1" dirty="0" smtClean="0"/>
              <a:t> </a:t>
            </a:r>
            <a:endParaRPr lang="es-C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involvement other stakeholders for the plan building</a:t>
            </a:r>
          </a:p>
          <a:p>
            <a:r>
              <a:rPr lang="en-US" sz="2400" dirty="0" smtClean="0"/>
              <a:t>Development Bank Agencies that borrow money for investment in infrastructure, for instance: </a:t>
            </a:r>
          </a:p>
          <a:p>
            <a:pPr lvl="1"/>
            <a:r>
              <a:rPr lang="en-US" sz="2400" dirty="0" smtClean="0"/>
              <a:t>Central American Integration Bank (BCIE)</a:t>
            </a:r>
          </a:p>
          <a:p>
            <a:pPr lvl="1"/>
            <a:r>
              <a:rPr lang="en-US" sz="2400" dirty="0" smtClean="0"/>
              <a:t>Inter American Development Bank</a:t>
            </a:r>
          </a:p>
          <a:p>
            <a:pPr lvl="1"/>
            <a:r>
              <a:rPr lang="en-US" sz="2400" dirty="0" smtClean="0"/>
              <a:t>Regulators</a:t>
            </a:r>
          </a:p>
          <a:p>
            <a:pPr lvl="1"/>
            <a:r>
              <a:rPr lang="en-US" sz="2400" dirty="0" smtClean="0"/>
              <a:t>Other operators like “Community Water Boards”</a:t>
            </a:r>
          </a:p>
          <a:p>
            <a:pPr lvl="1"/>
            <a:r>
              <a:rPr lang="en-US" sz="2400" dirty="0" smtClean="0"/>
              <a:t>Universities </a:t>
            </a:r>
          </a:p>
          <a:p>
            <a:pPr lvl="1"/>
            <a:r>
              <a:rPr lang="en-US" sz="2400" dirty="0" smtClean="0"/>
              <a:t>NGO´s and CSOs</a:t>
            </a:r>
            <a:endParaRPr lang="en-US" sz="2400" dirty="0"/>
          </a:p>
        </p:txBody>
      </p:sp>
      <p:pic>
        <p:nvPicPr>
          <p:cNvPr id="4" name="Picture 1" descr="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2560"/>
            <a:ext cx="9144000" cy="6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best to address the issue of gathering ESA country level data?</a:t>
            </a:r>
            <a:endParaRPr lang="en-US" sz="3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27984" y="2960948"/>
            <a:ext cx="4258816" cy="20882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support our national and Latin America observatory</a:t>
            </a:r>
          </a:p>
          <a:p>
            <a:r>
              <a:rPr lang="en-US" sz="2400" dirty="0" smtClean="0"/>
              <a:t>To support the collection and the maintenance of the field collecting data of rural areas.</a:t>
            </a:r>
            <a:endParaRPr lang="en-US" sz="2400" dirty="0"/>
          </a:p>
        </p:txBody>
      </p:sp>
      <p:pic>
        <p:nvPicPr>
          <p:cNvPr id="4" name="Picture 1" descr="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2560"/>
            <a:ext cx="9144000" cy="6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08920"/>
            <a:ext cx="389451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42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018" y="188640"/>
            <a:ext cx="1992674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800" b="1" dirty="0" err="1" smtClean="0"/>
              <a:t>Last</a:t>
            </a:r>
            <a:r>
              <a:rPr lang="es-CR" sz="3800" b="1" dirty="0" smtClean="0"/>
              <a:t> </a:t>
            </a:r>
            <a:r>
              <a:rPr lang="es-CR" sz="3800" b="1" dirty="0" err="1" smtClean="0"/>
              <a:t>suggestion</a:t>
            </a:r>
            <a:endParaRPr lang="es-CR" sz="3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2348880"/>
            <a:ext cx="3754760" cy="18002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CR" b="1" dirty="0" smtClean="0">
                <a:solidFill>
                  <a:schemeClr val="bg1"/>
                </a:solidFill>
              </a:rPr>
              <a:t>SWA </a:t>
            </a:r>
            <a:r>
              <a:rPr lang="es-CR" b="1" dirty="0" err="1" smtClean="0">
                <a:solidFill>
                  <a:schemeClr val="bg1"/>
                </a:solidFill>
              </a:rPr>
              <a:t>should</a:t>
            </a:r>
            <a:r>
              <a:rPr lang="es-CR" b="1" dirty="0" smtClean="0">
                <a:solidFill>
                  <a:schemeClr val="bg1"/>
                </a:solidFill>
              </a:rPr>
              <a:t> </a:t>
            </a:r>
            <a:r>
              <a:rPr lang="es-CR" b="1" dirty="0" err="1" smtClean="0">
                <a:solidFill>
                  <a:schemeClr val="bg1"/>
                </a:solidFill>
              </a:rPr>
              <a:t>have</a:t>
            </a:r>
            <a:r>
              <a:rPr lang="es-CR" b="1" dirty="0" smtClean="0">
                <a:solidFill>
                  <a:schemeClr val="bg1"/>
                </a:solidFill>
              </a:rPr>
              <a:t> more </a:t>
            </a:r>
            <a:r>
              <a:rPr lang="es-CR" b="1" dirty="0" err="1" smtClean="0">
                <a:solidFill>
                  <a:schemeClr val="bg1"/>
                </a:solidFill>
              </a:rPr>
              <a:t>presence</a:t>
            </a:r>
            <a:r>
              <a:rPr lang="es-CR" b="1" dirty="0" smtClean="0">
                <a:solidFill>
                  <a:schemeClr val="bg1"/>
                </a:solidFill>
              </a:rPr>
              <a:t> in </a:t>
            </a:r>
            <a:r>
              <a:rPr lang="es-CR" b="1" dirty="0" err="1" smtClean="0">
                <a:solidFill>
                  <a:schemeClr val="bg1"/>
                </a:solidFill>
              </a:rPr>
              <a:t>Latin</a:t>
            </a:r>
            <a:r>
              <a:rPr lang="es-CR" b="1" dirty="0" smtClean="0">
                <a:solidFill>
                  <a:schemeClr val="bg1"/>
                </a:solidFill>
              </a:rPr>
              <a:t> </a:t>
            </a:r>
            <a:r>
              <a:rPr lang="es-CR" b="1" dirty="0" err="1" smtClean="0">
                <a:solidFill>
                  <a:schemeClr val="bg1"/>
                </a:solidFill>
              </a:rPr>
              <a:t>America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3338736" cy="381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858"/>
            <a:ext cx="9144000" cy="6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40" y="340532"/>
            <a:ext cx="2977493" cy="221626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87624" y="4967481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dirty="0" err="1"/>
              <a:t>Yamilette</a:t>
            </a:r>
            <a:r>
              <a:rPr lang="es-CR" dirty="0"/>
              <a:t> Astorga Espeleta, </a:t>
            </a:r>
            <a:r>
              <a:rPr lang="es-CR" dirty="0" err="1"/>
              <a:t>M.Sc</a:t>
            </a:r>
            <a:r>
              <a:rPr lang="es-CR" dirty="0"/>
              <a:t>.</a:t>
            </a:r>
          </a:p>
          <a:p>
            <a:pPr algn="r"/>
            <a:r>
              <a:rPr lang="es-CR" dirty="0" err="1"/>
              <a:t>Excecutive</a:t>
            </a:r>
            <a:r>
              <a:rPr lang="es-CR" dirty="0"/>
              <a:t> </a:t>
            </a:r>
            <a:r>
              <a:rPr lang="es-CR" dirty="0" err="1"/>
              <a:t>President</a:t>
            </a:r>
            <a:endParaRPr lang="es-CR" dirty="0"/>
          </a:p>
          <a:p>
            <a:pPr algn="r"/>
            <a:r>
              <a:rPr lang="es-CR" dirty="0"/>
              <a:t>Costa </a:t>
            </a:r>
            <a:r>
              <a:rPr lang="es-CR" dirty="0" err="1"/>
              <a:t>Rican</a:t>
            </a:r>
            <a:r>
              <a:rPr lang="es-CR" dirty="0"/>
              <a:t> </a:t>
            </a:r>
            <a:r>
              <a:rPr lang="es-CR" dirty="0" err="1"/>
              <a:t>Institute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Water</a:t>
            </a:r>
            <a:r>
              <a:rPr lang="es-CR" dirty="0"/>
              <a:t> </a:t>
            </a:r>
            <a:r>
              <a:rPr lang="es-CR" dirty="0" err="1"/>
              <a:t>Supply</a:t>
            </a:r>
            <a:r>
              <a:rPr lang="es-CR" dirty="0"/>
              <a:t> and </a:t>
            </a:r>
            <a:r>
              <a:rPr lang="es-CR" dirty="0" err="1" smtClean="0"/>
              <a:t>Sanitation</a:t>
            </a:r>
            <a:endParaRPr lang="es-CR" dirty="0" smtClean="0"/>
          </a:p>
          <a:p>
            <a:pPr algn="r"/>
            <a:r>
              <a:rPr lang="es-CR" dirty="0" smtClean="0"/>
              <a:t>E-mail: </a:t>
            </a:r>
            <a:r>
              <a:rPr lang="es-CR" dirty="0" smtClean="0">
                <a:hlinkClick r:id="rId4"/>
              </a:rPr>
              <a:t>yastorga</a:t>
            </a:r>
            <a:r>
              <a:rPr lang="es-CR" dirty="0" smtClean="0">
                <a:cs typeface="Arial"/>
                <a:hlinkClick r:id="rId4"/>
              </a:rPr>
              <a:t>@aya.go.cr</a:t>
            </a:r>
            <a:r>
              <a:rPr lang="es-CR" dirty="0" smtClean="0">
                <a:cs typeface="Arial"/>
              </a:rPr>
              <a:t> </a:t>
            </a:r>
            <a:endParaRPr lang="es-CR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19" y="3379170"/>
            <a:ext cx="5548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err="1" smtClean="0"/>
              <a:t>Thanks</a:t>
            </a:r>
            <a:r>
              <a:rPr lang="es-CR" sz="4400" b="1" dirty="0" smtClean="0"/>
              <a:t> a </a:t>
            </a:r>
            <a:r>
              <a:rPr lang="es-CR" sz="4400" b="1" dirty="0" err="1" smtClean="0"/>
              <a:t>lot</a:t>
            </a:r>
            <a:r>
              <a:rPr lang="es-CR" sz="4400" b="1" dirty="0" smtClean="0"/>
              <a:t> </a:t>
            </a:r>
            <a:r>
              <a:rPr lang="es-CR" sz="4400" b="1" dirty="0" err="1" smtClean="0"/>
              <a:t>for</a:t>
            </a:r>
            <a:r>
              <a:rPr lang="es-CR" sz="4400" b="1" dirty="0" smtClean="0"/>
              <a:t> </a:t>
            </a:r>
            <a:r>
              <a:rPr lang="es-CR" sz="4400" b="1" dirty="0" err="1" smtClean="0"/>
              <a:t>all</a:t>
            </a:r>
            <a:r>
              <a:rPr lang="es-CR" sz="4400" b="1" dirty="0" smtClean="0"/>
              <a:t>!!</a:t>
            </a:r>
            <a:endParaRPr lang="es-CR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09" y="258118"/>
            <a:ext cx="3168352" cy="253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4382265" y="152519"/>
            <a:ext cx="45719" cy="2592288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R" altLang="es-C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R" altLang="es-CR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383</Words>
  <Application>Microsoft Office PowerPoint</Application>
  <PresentationFormat>Presentación en pantalla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White</vt:lpstr>
      <vt:lpstr>Presentación de PowerPoint</vt:lpstr>
      <vt:lpstr>How useful is monitoring the collaborative behaviours and in what way?</vt:lpstr>
      <vt:lpstr>How can the data gaps be addressed? </vt:lpstr>
      <vt:lpstr>Presentación de PowerPoint</vt:lpstr>
      <vt:lpstr>How can the data gaps be addressed? </vt:lpstr>
      <vt:lpstr>How can the data gaps be addressed? </vt:lpstr>
      <vt:lpstr>How best to address the issue of gathering ESA country level data?</vt:lpstr>
      <vt:lpstr>Last suggestion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Yamileth Astorga  Espeleta</dc:creator>
  <cp:lastModifiedBy>Yamileth Astorga  Espeleta</cp:lastModifiedBy>
  <cp:revision>17</cp:revision>
  <dcterms:created xsi:type="dcterms:W3CDTF">2016-03-17T07:40:22Z</dcterms:created>
  <dcterms:modified xsi:type="dcterms:W3CDTF">2016-03-17T10:05:30Z</dcterms:modified>
</cp:coreProperties>
</file>