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4"/>
  </p:notesMasterIdLst>
  <p:handoutMasterIdLst>
    <p:handoutMasterId r:id="rId15"/>
  </p:handoutMasterIdLst>
  <p:sldIdLst>
    <p:sldId id="338" r:id="rId3"/>
    <p:sldId id="342" r:id="rId4"/>
    <p:sldId id="336" r:id="rId5"/>
    <p:sldId id="339" r:id="rId6"/>
    <p:sldId id="320" r:id="rId7"/>
    <p:sldId id="341" r:id="rId8"/>
    <p:sldId id="327" r:id="rId9"/>
    <p:sldId id="330" r:id="rId10"/>
    <p:sldId id="314" r:id="rId11"/>
    <p:sldId id="337" r:id="rId12"/>
    <p:sldId id="340" r:id="rId13"/>
  </p:sldIdLst>
  <p:sldSz cx="9144000" cy="6858000" type="screen4x3"/>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756" autoAdjust="0"/>
  </p:normalViewPr>
  <p:slideViewPr>
    <p:cSldViewPr snapToGrid="0" snapToObjects="1">
      <p:cViewPr>
        <p:scale>
          <a:sx n="50" d="100"/>
          <a:sy n="50" d="100"/>
        </p:scale>
        <p:origin x="-1860" y="-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038" y="0"/>
            <a:ext cx="2951162" cy="496888"/>
          </a:xfrm>
          <a:prstGeom prst="rect">
            <a:avLst/>
          </a:prstGeom>
        </p:spPr>
        <p:txBody>
          <a:bodyPr vert="horz" lIns="91440" tIns="45720" rIns="91440" bIns="45720" rtlCol="0"/>
          <a:lstStyle>
            <a:lvl1pPr algn="r">
              <a:defRPr sz="1200"/>
            </a:lvl1pPr>
          </a:lstStyle>
          <a:p>
            <a:fld id="{0656940C-D36A-411F-B651-6002E4D86546}" type="datetimeFigureOut">
              <a:rPr lang="en-GB" smtClean="0"/>
              <a:t>17/03/2016</a:t>
            </a:fld>
            <a:endParaRPr lang="en-GB"/>
          </a:p>
        </p:txBody>
      </p:sp>
      <p:sp>
        <p:nvSpPr>
          <p:cNvPr id="4" name="Footer Placeholder 3"/>
          <p:cNvSpPr>
            <a:spLocks noGrp="1"/>
          </p:cNvSpPr>
          <p:nvPr>
            <p:ph type="ftr" sz="quarter" idx="2"/>
          </p:nvPr>
        </p:nvSpPr>
        <p:spPr>
          <a:xfrm>
            <a:off x="0" y="9442450"/>
            <a:ext cx="2951163"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038" y="9442450"/>
            <a:ext cx="2951162" cy="496888"/>
          </a:xfrm>
          <a:prstGeom prst="rect">
            <a:avLst/>
          </a:prstGeom>
        </p:spPr>
        <p:txBody>
          <a:bodyPr vert="horz" lIns="91440" tIns="45720" rIns="91440" bIns="45720" rtlCol="0" anchor="b"/>
          <a:lstStyle>
            <a:lvl1pPr algn="r">
              <a:defRPr sz="1200"/>
            </a:lvl1pPr>
          </a:lstStyle>
          <a:p>
            <a:fld id="{DA8FD884-686B-445B-9005-BB03BA0E7A23}" type="slidenum">
              <a:rPr lang="en-GB" smtClean="0"/>
              <a:t>‹#›</a:t>
            </a:fld>
            <a:endParaRPr lang="en-GB"/>
          </a:p>
        </p:txBody>
      </p:sp>
    </p:spTree>
    <p:extLst>
      <p:ext uri="{BB962C8B-B14F-4D97-AF65-F5344CB8AC3E}">
        <p14:creationId xmlns:p14="http://schemas.microsoft.com/office/powerpoint/2010/main" val="32864116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FA2E6768-BD69-EA4A-A5E3-5EB8ABE2C40E}" type="datetimeFigureOut">
              <a:rPr lang="en-US" smtClean="0"/>
              <a:t>3/17/2016</a:t>
            </a:fld>
            <a:endParaRPr lang="en-US" dirty="0"/>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C975F064-B5DD-EE40-BA71-4951D6A3B334}" type="slidenum">
              <a:rPr lang="en-US" smtClean="0"/>
              <a:t>‹#›</a:t>
            </a:fld>
            <a:endParaRPr lang="en-US" dirty="0"/>
          </a:p>
        </p:txBody>
      </p:sp>
    </p:spTree>
    <p:extLst>
      <p:ext uri="{BB962C8B-B14F-4D97-AF65-F5344CB8AC3E}">
        <p14:creationId xmlns:p14="http://schemas.microsoft.com/office/powerpoint/2010/main" val="30709043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smtClean="0"/>
              <a:t>Clare</a:t>
            </a:r>
            <a:endParaRPr lang="fr-CH" dirty="0"/>
          </a:p>
        </p:txBody>
      </p:sp>
      <p:sp>
        <p:nvSpPr>
          <p:cNvPr id="4" name="Slide Number Placeholder 3"/>
          <p:cNvSpPr>
            <a:spLocks noGrp="1"/>
          </p:cNvSpPr>
          <p:nvPr>
            <p:ph type="sldNum" sz="quarter" idx="10"/>
          </p:nvPr>
        </p:nvSpPr>
        <p:spPr/>
        <p:txBody>
          <a:bodyPr/>
          <a:lstStyle/>
          <a:p>
            <a:pPr>
              <a:defRPr/>
            </a:pPr>
            <a:fld id="{665F5857-167B-46EA-A57E-62770E670BEE}" type="slidenum">
              <a:rPr lang="en-US" smtClean="0">
                <a:solidFill>
                  <a:prstClr val="black"/>
                </a:solidFill>
              </a:rPr>
              <a:pPr>
                <a:defRPr/>
              </a:pPr>
              <a:t>1</a:t>
            </a:fld>
            <a:endParaRPr lang="en-US">
              <a:solidFill>
                <a:prstClr val="black"/>
              </a:solidFill>
            </a:endParaRPr>
          </a:p>
        </p:txBody>
      </p:sp>
    </p:spTree>
    <p:extLst>
      <p:ext uri="{BB962C8B-B14F-4D97-AF65-F5344CB8AC3E}">
        <p14:creationId xmlns:p14="http://schemas.microsoft.com/office/powerpoint/2010/main" val="282000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smtClean="0"/>
              <a:t>Clare or Fiona</a:t>
            </a:r>
          </a:p>
          <a:p>
            <a:endParaRPr lang="fr-CH" dirty="0" smtClean="0"/>
          </a:p>
          <a:p>
            <a:r>
              <a:rPr lang="fr-CH" dirty="0" smtClean="0"/>
              <a:t>J’ai</a:t>
            </a:r>
            <a:r>
              <a:rPr lang="fr-CH" baseline="0" dirty="0" smtClean="0"/>
              <a:t> le plaisir de me tourner vers mes chers amis et collègues Amadou du Sénégal et Yaya du Mali pour partager avec nous quelques réflexions et réactions à ces profiles sur les points suivants:</a:t>
            </a:r>
          </a:p>
          <a:p>
            <a:endParaRPr lang="fr-CH" baseline="0" dirty="0" smtClean="0"/>
          </a:p>
          <a:p>
            <a:pPr marL="228600" indent="-228600">
              <a:buFont typeface="+mj-lt"/>
              <a:buAutoNum type="arabicPeriod"/>
            </a:pPr>
            <a:r>
              <a:rPr lang="fr-CH" baseline="0" dirty="0" smtClean="0"/>
              <a:t>La mise en œuvre</a:t>
            </a:r>
          </a:p>
          <a:p>
            <a:pPr marL="228600" indent="-228600">
              <a:buFont typeface="+mj-lt"/>
              <a:buAutoNum type="arabicPeriod"/>
            </a:pPr>
            <a:r>
              <a:rPr lang="fr-CH" baseline="0" dirty="0" smtClean="0"/>
              <a:t>L’utilité</a:t>
            </a:r>
          </a:p>
          <a:p>
            <a:pPr marL="228600" indent="-228600">
              <a:buFont typeface="+mj-lt"/>
              <a:buAutoNum type="arabicPeriod"/>
            </a:pPr>
            <a:r>
              <a:rPr lang="fr-CH" baseline="0" dirty="0" smtClean="0"/>
              <a:t>Comment collecter les données pays quant aux partenaires de développement? A travers l’enquête GLAAS ou un module ESA pays? Ou à travers les QG?</a:t>
            </a:r>
          </a:p>
        </p:txBody>
      </p:sp>
      <p:sp>
        <p:nvSpPr>
          <p:cNvPr id="4" name="Slide Number Placeholder 3"/>
          <p:cNvSpPr>
            <a:spLocks noGrp="1"/>
          </p:cNvSpPr>
          <p:nvPr>
            <p:ph type="sldNum" sz="quarter" idx="10"/>
          </p:nvPr>
        </p:nvSpPr>
        <p:spPr/>
        <p:txBody>
          <a:bodyPr/>
          <a:lstStyle/>
          <a:p>
            <a:pPr>
              <a:defRPr/>
            </a:pPr>
            <a:fld id="{665F5857-167B-46EA-A57E-62770E670BEE}"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282000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Clare</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dirty="0" smtClean="0">
                <a:solidFill>
                  <a:schemeClr val="tx2">
                    <a:lumMod val="75000"/>
                  </a:schemeClr>
                </a:solidFill>
                <a:effectLst/>
                <a:latin typeface="+mn-lt"/>
                <a:ea typeface="Times New Roman" panose="02020603050405020304" pitchFamily="18" charset="0"/>
                <a:cs typeface="Times New Roman" panose="02020603050405020304" pitchFamily="18" charset="0"/>
              </a:rPr>
              <a:t>1. Renforcer le rôle de direction et d’initiative du gouvernement dans les processus de planification sectorielle.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solidFill>
                <a:schemeClr val="tx2">
                  <a:lumMod val="75000"/>
                </a:schemeClr>
              </a:solidFill>
              <a:latin typeface="+mn-lt"/>
              <a:cs typeface="Times New Roman" panose="02020603050405020304"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dirty="0" smtClean="0">
                <a:solidFill>
                  <a:schemeClr val="tx2">
                    <a:lumMod val="75000"/>
                  </a:schemeClr>
                </a:solidFill>
                <a:effectLst/>
                <a:latin typeface="+mn-lt"/>
                <a:ea typeface="Times New Roman" panose="02020603050405020304" pitchFamily="18" charset="0"/>
                <a:cs typeface="Times New Roman" panose="02020603050405020304" pitchFamily="18" charset="0"/>
              </a:rPr>
              <a:t>1.1 Un plan national sous la direction du gouvernement et régulièrement actualisé est en place et mis en œuvre dans le secteur EAH/WASH.</a:t>
            </a:r>
            <a:endParaRPr lang="en-US" sz="1200" dirty="0" smtClean="0">
              <a:solidFill>
                <a:schemeClr val="tx2">
                  <a:lumMod val="75000"/>
                </a:schemeClr>
              </a:solidFill>
              <a:latin typeface="+mn-lt"/>
              <a:cs typeface="Times New Roman" panose="02020603050405020304" pitchFamily="18" charset="0"/>
            </a:endParaRPr>
          </a:p>
          <a:p>
            <a:r>
              <a:rPr lang="fr-FR" sz="1200" kern="1200" dirty="0" smtClean="0">
                <a:solidFill>
                  <a:schemeClr val="tx2">
                    <a:lumMod val="75000"/>
                  </a:schemeClr>
                </a:solidFill>
                <a:effectLst/>
                <a:latin typeface="+mn-lt"/>
                <a:ea typeface="+mn-ea"/>
                <a:cs typeface="Times New Roman" panose="02020603050405020304" pitchFamily="18" charset="0"/>
              </a:rPr>
              <a:t>1.2 Pourcentage des activités qui sont </a:t>
            </a:r>
          </a:p>
          <a:p>
            <a:pPr marL="457200" indent="-457200">
              <a:buAutoNum type="alphaLcParenR"/>
            </a:pPr>
            <a:r>
              <a:rPr lang="fr-FR" sz="1200" kern="1200" dirty="0" smtClean="0">
                <a:solidFill>
                  <a:schemeClr val="tx2">
                    <a:lumMod val="75000"/>
                  </a:schemeClr>
                </a:solidFill>
                <a:effectLst/>
                <a:latin typeface="+mn-lt"/>
                <a:ea typeface="+mn-ea"/>
                <a:cs typeface="Times New Roman" panose="02020603050405020304" pitchFamily="18" charset="0"/>
              </a:rPr>
              <a:t>intégrées dans le plan national EAH/WASH ou </a:t>
            </a:r>
            <a:endParaRPr lang="fr-CH" sz="1200" kern="1200" dirty="0" smtClean="0">
              <a:solidFill>
                <a:schemeClr val="tx1"/>
              </a:solidFill>
              <a:effectLst/>
              <a:latin typeface="+mn-lt"/>
              <a:ea typeface="+mn-ea"/>
              <a:cs typeface="+mn-cs"/>
            </a:endParaRPr>
          </a:p>
          <a:p>
            <a:pPr marL="457200" indent="-457200">
              <a:buAutoNum type="alphaLcParenR"/>
            </a:pPr>
            <a:endParaRPr lang="fr-CH"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dirty="0" smtClean="0">
                <a:solidFill>
                  <a:schemeClr val="tx2">
                    <a:lumMod val="75000"/>
                  </a:schemeClr>
                </a:solidFill>
                <a:effectLst/>
                <a:latin typeface="+mn-lt"/>
                <a:ea typeface="Times New Roman" panose="02020603050405020304" pitchFamily="18" charset="0"/>
              </a:rPr>
              <a:t>2. Renforcer et utiliser les systèmes nationaux du pays concerné.</a:t>
            </a:r>
            <a:endParaRPr lang="en-US" sz="1200" kern="1200" dirty="0" smtClean="0">
              <a:solidFill>
                <a:schemeClr val="tx2">
                  <a:lumMod val="75000"/>
                </a:schemeClr>
              </a:solidFill>
              <a:latin typeface="+mn-lt"/>
              <a:ea typeface="+mn-ea"/>
              <a:cs typeface="+mn-cs"/>
            </a:endParaRPr>
          </a:p>
          <a:p>
            <a:pPr marL="0" indent="0">
              <a:buNone/>
            </a:pPr>
            <a:r>
              <a:rPr lang="fr-FR" sz="1200" dirty="0" smtClean="0">
                <a:solidFill>
                  <a:schemeClr val="tx2">
                    <a:lumMod val="75000"/>
                  </a:schemeClr>
                </a:solidFill>
                <a:effectLst/>
                <a:latin typeface="+mn-lt"/>
                <a:ea typeface="Times New Roman" panose="02020603050405020304" pitchFamily="18" charset="0"/>
              </a:rPr>
              <a:t>2.1a Le gouvernement a organisé des systèmes de gestion des finances publiques et de passation des marchés conformes aux bonnes pratiques généralement acceptées</a:t>
            </a:r>
          </a:p>
          <a:p>
            <a:pPr marL="0" marR="0" indent="0" algn="l" defTabSz="457200" rtl="0" eaLnBrk="1" fontAlgn="auto" latinLnBrk="0" hangingPunct="1">
              <a:lnSpc>
                <a:spcPct val="107000"/>
              </a:lnSpc>
              <a:spcBef>
                <a:spcPts val="0"/>
              </a:spcBef>
              <a:spcAft>
                <a:spcPts val="800"/>
              </a:spcAft>
              <a:buClrTx/>
              <a:buSzTx/>
              <a:buFontTx/>
              <a:buNone/>
              <a:tabLst/>
              <a:defRPr/>
            </a:pPr>
            <a:r>
              <a:rPr lang="fr-FR" sz="1200" dirty="0" smtClean="0">
                <a:solidFill>
                  <a:schemeClr val="tx2">
                    <a:lumMod val="75000"/>
                  </a:schemeClr>
                </a:solidFill>
                <a:effectLst/>
                <a:latin typeface="+mn-lt"/>
                <a:ea typeface="Times New Roman" panose="02020603050405020304" pitchFamily="18" charset="0"/>
                <a:cs typeface="Times New Roman" panose="02020603050405020304" pitchFamily="18" charset="0"/>
              </a:rPr>
              <a:t>2.2a partenaire adhèrent au processus et les politiques</a:t>
            </a:r>
            <a:r>
              <a:rPr lang="en-GB" sz="1200" dirty="0" smtClean="0">
                <a:solidFill>
                  <a:srgbClr val="1F497D"/>
                </a:solidFill>
                <a:latin typeface="+mn-lt"/>
              </a:rPr>
              <a:t>.</a:t>
            </a:r>
            <a:endParaRPr lang="en-US" sz="1200" dirty="0" smtClean="0">
              <a:solidFill>
                <a:srgbClr val="1F497D"/>
              </a:solidFill>
              <a:latin typeface="+mn-lt"/>
            </a:endParaRPr>
          </a:p>
          <a:p>
            <a:pPr marL="0" marR="0">
              <a:lnSpc>
                <a:spcPct val="107000"/>
              </a:lnSpc>
              <a:spcBef>
                <a:spcPts val="0"/>
              </a:spcBef>
              <a:spcAft>
                <a:spcPts val="800"/>
              </a:spcAft>
            </a:pPr>
            <a:endParaRPr lang="fr-FR" sz="1200" dirty="0" smtClean="0">
              <a:solidFill>
                <a:schemeClr val="tx2">
                  <a:lumMod val="75000"/>
                </a:schemeClr>
              </a:solidFill>
              <a:effectLst/>
              <a:latin typeface="+mn-lt"/>
              <a:ea typeface="Times New Roman" panose="02020603050405020304" pitchFamily="18" charset="0"/>
              <a:cs typeface="Times New Roman" panose="02020603050405020304" pitchFamily="18" charset="0"/>
            </a:endParaRPr>
          </a:p>
          <a:p>
            <a:pPr marL="0" marR="0" indent="0" algn="l" defTabSz="457200" rtl="0" eaLnBrk="1" fontAlgn="auto" latinLnBrk="0" hangingPunct="1">
              <a:lnSpc>
                <a:spcPct val="107000"/>
              </a:lnSpc>
              <a:spcBef>
                <a:spcPts val="0"/>
              </a:spcBef>
              <a:spcAft>
                <a:spcPts val="800"/>
              </a:spcAft>
              <a:buClrTx/>
              <a:buSzTx/>
              <a:buFontTx/>
              <a:buNone/>
              <a:tabLst/>
              <a:defRPr/>
            </a:pPr>
            <a:r>
              <a:rPr lang="fr-FR" sz="1200" i="1" dirty="0" smtClean="0">
                <a:solidFill>
                  <a:schemeClr val="tx2">
                    <a:lumMod val="75000"/>
                  </a:schemeClr>
                </a:solidFill>
                <a:effectLst/>
                <a:latin typeface="+mn-lt"/>
                <a:ea typeface="Times New Roman" panose="02020603050405020304" pitchFamily="18" charset="0"/>
              </a:rPr>
              <a:t>2.2b </a:t>
            </a:r>
            <a:r>
              <a:rPr lang="fr-FR" sz="1200" i="1" baseline="0" dirty="0" smtClean="0">
                <a:solidFill>
                  <a:schemeClr val="tx2">
                    <a:lumMod val="75000"/>
                  </a:schemeClr>
                </a:solidFill>
                <a:effectLst/>
                <a:latin typeface="+mn-lt"/>
                <a:ea typeface="Times New Roman" panose="02020603050405020304" pitchFamily="18" charset="0"/>
              </a:rPr>
              <a:t> </a:t>
            </a:r>
            <a:r>
              <a:rPr lang="fr-FR" sz="1200" dirty="0" smtClean="0">
                <a:solidFill>
                  <a:schemeClr val="tx2">
                    <a:lumMod val="75000"/>
                  </a:schemeClr>
                </a:solidFill>
                <a:effectLst/>
                <a:latin typeface="+mn-lt"/>
                <a:ea typeface="Times New Roman" panose="02020603050405020304" pitchFamily="18" charset="0"/>
                <a:cs typeface="Times New Roman" panose="02020603050405020304" pitchFamily="18" charset="0"/>
              </a:rPr>
              <a:t>Proportion de l’APD consacrée au renforcement des systèmes nationaux par opposition aux projets d’infrastructure dans le secteur EAH/WASH. </a:t>
            </a:r>
            <a:endParaRPr lang="en-US" sz="1200" dirty="0" smtClean="0">
              <a:solidFill>
                <a:schemeClr val="tx2">
                  <a:lumMod val="75000"/>
                </a:schemeClr>
              </a:solidFill>
              <a:effectLst/>
              <a:latin typeface="+mn-lt"/>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fr-FR" sz="1200" kern="1200" dirty="0" smtClean="0">
              <a:solidFill>
                <a:schemeClr val="tx2">
                  <a:lumMod val="75000"/>
                </a:schemeClr>
              </a:solidFill>
              <a:effectLst/>
              <a:latin typeface="+mn-lt"/>
              <a:ea typeface="+mn-ea"/>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665F5857-167B-46EA-A57E-62770E670BEE}"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282000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Clare</a:t>
            </a:r>
          </a:p>
          <a:p>
            <a:endParaRPr lang="fr-FR" sz="12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fr-FR" sz="1200" dirty="0" smtClean="0">
                <a:solidFill>
                  <a:schemeClr val="tx2">
                    <a:lumMod val="75000"/>
                  </a:schemeClr>
                </a:solidFill>
                <a:effectLst/>
                <a:latin typeface="+mn-lt"/>
                <a:ea typeface="Times New Roman" panose="02020603050405020304" pitchFamily="18" charset="0"/>
              </a:rPr>
              <a:t>3. Utiliser une plateforme d’information et de responsabilité mutuelle unique organisée autour d’un cycle de planification, de suivi et d’exploitation des enseignements impliquant diverses parties prenantes sous la direction du gouvernement</a:t>
            </a:r>
          </a:p>
          <a:p>
            <a:endParaRPr lang="fr-FR" sz="1200" dirty="0" smtClean="0">
              <a:solidFill>
                <a:schemeClr val="tx2">
                  <a:lumMod val="75000"/>
                </a:schemeClr>
              </a:solidFill>
              <a:effectLst/>
              <a:latin typeface="+mn-lt"/>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fr-FR" sz="1200" dirty="0" smtClean="0">
                <a:solidFill>
                  <a:schemeClr val="tx2">
                    <a:lumMod val="75000"/>
                  </a:schemeClr>
                </a:solidFill>
                <a:effectLst/>
                <a:latin typeface="+mn-lt"/>
                <a:ea typeface="Times New Roman" panose="02020603050405020304" pitchFamily="18" charset="0"/>
                <a:cs typeface="Times New Roman" panose="02020603050405020304" pitchFamily="18" charset="0"/>
              </a:rPr>
              <a:t>3.1a Un mécanisme officiel sous la direction du gouvernement et impliquant diverses parties prenantes, dont les partenaires au développement et des organisations de la société civile, assure la coordination et l’examen des activités et il inclut des procédures d’examen et d’évaluation mutuelles.</a:t>
            </a:r>
            <a:endParaRPr lang="en-US" sz="1200" dirty="0" smtClean="0">
              <a:solidFill>
                <a:schemeClr val="tx2">
                  <a:lumMod val="75000"/>
                </a:schemeClr>
              </a:solidFill>
              <a:effectLst/>
              <a:latin typeface="+mn-lt"/>
              <a:ea typeface="Times New Roman" panose="02020603050405020304" pitchFamily="18" charset="0"/>
              <a:cs typeface="Times New Roman" panose="02020603050405020304" pitchFamily="18" charset="0"/>
            </a:endParaRPr>
          </a:p>
          <a:p>
            <a:r>
              <a:rPr lang="fr-FR" sz="1200" dirty="0" smtClean="0">
                <a:solidFill>
                  <a:schemeClr val="tx2">
                    <a:lumMod val="75000"/>
                  </a:schemeClr>
                </a:solidFill>
                <a:effectLst/>
                <a:latin typeface="+mn-lt"/>
                <a:ea typeface="Times New Roman" panose="02020603050405020304" pitchFamily="18" charset="0"/>
              </a:rPr>
              <a:t>3.1b Des données sont recueillies et utilisées pour informer la prise de décision.</a:t>
            </a:r>
          </a:p>
          <a:p>
            <a:endParaRPr lang="fr-FR" sz="1200" dirty="0" smtClean="0">
              <a:solidFill>
                <a:schemeClr val="tx2">
                  <a:lumMod val="75000"/>
                </a:schemeClr>
              </a:solidFill>
              <a:effectLst/>
              <a:latin typeface="+mn-lt"/>
              <a:ea typeface="Times New Roman" panose="02020603050405020304"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dirty="0" smtClean="0">
                <a:solidFill>
                  <a:schemeClr val="tx2">
                    <a:lumMod val="75000"/>
                  </a:schemeClr>
                </a:solidFill>
                <a:effectLst/>
                <a:latin typeface="+mn-lt"/>
                <a:ea typeface="Times New Roman" panose="02020603050405020304" pitchFamily="18" charset="0"/>
              </a:rPr>
              <a:t>4. Mettre en place pour le secteur eau et assainissement des stratégies financières viables qui incorporent des données sur les impôts et les taxes, la tarification et les transferts, ainsi que des estimations sur les dépenses non tarifaires des ménages.</a:t>
            </a:r>
            <a:endParaRPr lang="en-US" sz="1200" dirty="0" smtClean="0">
              <a:solidFill>
                <a:schemeClr val="tx2">
                  <a:lumMod val="75000"/>
                </a:schemeClr>
              </a:solidFill>
              <a:latin typeface="+mn-lt"/>
            </a:endParaRPr>
          </a:p>
          <a:p>
            <a:endParaRPr lang="en-US" sz="1200" baseline="0" dirty="0" smtClean="0">
              <a:solidFill>
                <a:schemeClr val="tx2">
                  <a:lumMod val="75000"/>
                </a:schemeClr>
              </a:solidFill>
              <a:latin typeface="+mn-lt"/>
            </a:endParaRPr>
          </a:p>
          <a:p>
            <a:endParaRPr lang="fr-FR" sz="12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fr-FR" sz="1200" dirty="0" smtClean="0">
                <a:solidFill>
                  <a:schemeClr val="tx2">
                    <a:lumMod val="75000"/>
                  </a:schemeClr>
                </a:solidFill>
                <a:effectLst/>
                <a:latin typeface="+mn-lt"/>
                <a:ea typeface="Times New Roman" panose="02020603050405020304" pitchFamily="18" charset="0"/>
              </a:rPr>
              <a:t>3.2 Les partenaires au développement </a:t>
            </a:r>
          </a:p>
          <a:p>
            <a:pPr marL="228600" indent="-228600">
              <a:buAutoNum type="alphaLcParenR"/>
            </a:pPr>
            <a:r>
              <a:rPr lang="fr-FR" sz="1200" dirty="0" smtClean="0">
                <a:solidFill>
                  <a:schemeClr val="tx2">
                    <a:lumMod val="75000"/>
                  </a:schemeClr>
                </a:solidFill>
                <a:effectLst/>
                <a:latin typeface="+mn-lt"/>
                <a:ea typeface="Times New Roman" panose="02020603050405020304" pitchFamily="18" charset="0"/>
              </a:rPr>
              <a:t>font usage des cadres de suivi nationaux du pays concerné ou b) harmonisent leur action de suivi sur les pratiques du pays concerné.</a:t>
            </a:r>
            <a:r>
              <a:rPr lang="en-GB" sz="1200" kern="1200" dirty="0" smtClean="0">
                <a:solidFill>
                  <a:schemeClr val="tx2">
                    <a:lumMod val="75000"/>
                  </a:schemeClr>
                </a:solidFill>
                <a:effectLst/>
                <a:latin typeface="+mn-lt"/>
                <a:ea typeface="+mn-ea"/>
                <a:cs typeface="+mn-cs"/>
              </a:rPr>
              <a:t> </a:t>
            </a:r>
          </a:p>
          <a:p>
            <a:pPr marL="0" indent="0">
              <a:buNone/>
            </a:pPr>
            <a:endParaRPr lang="en-US" sz="1200" kern="1200" dirty="0" smtClean="0">
              <a:solidFill>
                <a:schemeClr val="tx2">
                  <a:lumMod val="75000"/>
                </a:schemeClr>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dirty="0" smtClean="0">
                <a:solidFill>
                  <a:schemeClr val="tx2">
                    <a:lumMod val="75000"/>
                  </a:schemeClr>
                </a:solidFill>
                <a:effectLst/>
                <a:latin typeface="+mn-lt"/>
                <a:ea typeface="Times New Roman" panose="02020603050405020304" pitchFamily="18" charset="0"/>
              </a:rPr>
              <a:t>4.1 Des données sur les impôts et les taxes, la tarification et les transferts et leur contribution au secteur de l’eau sont disponibles.</a:t>
            </a:r>
            <a:endParaRPr lang="en-US" sz="1200" dirty="0" smtClean="0">
              <a:solidFill>
                <a:schemeClr val="tx2">
                  <a:lumMod val="75000"/>
                </a:schemeClr>
              </a:solidFill>
              <a:latin typeface="+mn-lt"/>
            </a:endParaRPr>
          </a:p>
          <a:p>
            <a:endParaRPr lang="fr-FR" sz="12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fr-FR" sz="1200" dirty="0" smtClean="0">
                <a:solidFill>
                  <a:schemeClr val="tx2">
                    <a:lumMod val="75000"/>
                  </a:schemeClr>
                </a:solidFill>
                <a:effectLst/>
                <a:latin typeface="+mn-lt"/>
                <a:ea typeface="Times New Roman" panose="02020603050405020304" pitchFamily="18" charset="0"/>
              </a:rPr>
              <a:t>4.2 Pourcentage de l’aide fournie par les partenaires au développement qui relève:</a:t>
            </a:r>
          </a:p>
          <a:p>
            <a:endParaRPr lang="fr-FR" sz="1200" dirty="0" smtClean="0">
              <a:solidFill>
                <a:schemeClr val="tx2">
                  <a:lumMod val="75000"/>
                </a:schemeClr>
              </a:solidFill>
              <a:effectLst/>
              <a:latin typeface="+mn-lt"/>
              <a:ea typeface="Times New Roman" panose="02020603050405020304" pitchFamily="18" charset="0"/>
            </a:endParaRPr>
          </a:p>
          <a:p>
            <a:r>
              <a:rPr lang="fr-FR" sz="1200" dirty="0" smtClean="0">
                <a:solidFill>
                  <a:schemeClr val="tx2">
                    <a:lumMod val="75000"/>
                  </a:schemeClr>
                </a:solidFill>
                <a:effectLst/>
                <a:latin typeface="+mn-lt"/>
                <a:ea typeface="Times New Roman" panose="02020603050405020304" pitchFamily="18" charset="0"/>
              </a:rPr>
              <a:t>a) du Trésor public ou </a:t>
            </a:r>
          </a:p>
          <a:p>
            <a:endParaRPr lang="fr-FR" sz="1200" dirty="0" smtClean="0">
              <a:solidFill>
                <a:schemeClr val="tx2">
                  <a:lumMod val="75000"/>
                </a:schemeClr>
              </a:solidFill>
              <a:effectLst/>
              <a:latin typeface="+mn-lt"/>
              <a:ea typeface="Times New Roman" panose="02020603050405020304" pitchFamily="18" charset="0"/>
            </a:endParaRPr>
          </a:p>
          <a:p>
            <a:r>
              <a:rPr lang="fr-FR" sz="1200" dirty="0" smtClean="0">
                <a:solidFill>
                  <a:schemeClr val="tx2">
                    <a:lumMod val="75000"/>
                  </a:schemeClr>
                </a:solidFill>
                <a:effectLst/>
                <a:latin typeface="+mn-lt"/>
                <a:ea typeface="Times New Roman" panose="02020603050405020304" pitchFamily="18" charset="0"/>
              </a:rPr>
              <a:t>b) du budget.</a:t>
            </a:r>
            <a:endParaRPr lang="en-US" sz="1200" dirty="0" smtClean="0">
              <a:solidFill>
                <a:schemeClr val="tx2">
                  <a:lumMod val="75000"/>
                </a:schemeClr>
              </a:solidFill>
              <a:latin typeface="+mn-lt"/>
            </a:endParaRPr>
          </a:p>
          <a:p>
            <a:endParaRPr lang="fr-FR" sz="1200" dirty="0" smtClean="0">
              <a:effectLst/>
              <a:latin typeface="Times New Roman" panose="02020603050405020304" pitchFamily="18" charset="0"/>
              <a:cs typeface="Times New Roman" panose="02020603050405020304" pitchFamily="18" charset="0"/>
            </a:endParaRPr>
          </a:p>
          <a:p>
            <a:endParaRPr lang="en-GB" dirty="0" smtClean="0"/>
          </a:p>
          <a:p>
            <a:endParaRPr lang="en-GB" dirty="0"/>
          </a:p>
        </p:txBody>
      </p:sp>
      <p:sp>
        <p:nvSpPr>
          <p:cNvPr id="4" name="Slide Number Placeholder 3"/>
          <p:cNvSpPr>
            <a:spLocks noGrp="1"/>
          </p:cNvSpPr>
          <p:nvPr>
            <p:ph type="sldNum" sz="quarter" idx="10"/>
          </p:nvPr>
        </p:nvSpPr>
        <p:spPr/>
        <p:txBody>
          <a:bodyPr/>
          <a:lstStyle/>
          <a:p>
            <a:fld id="{C975F064-B5DD-EE40-BA71-4951D6A3B334}" type="slidenum">
              <a:rPr lang="en-US" smtClean="0"/>
              <a:t>4</a:t>
            </a:fld>
            <a:endParaRPr lang="en-US" dirty="0"/>
          </a:p>
        </p:txBody>
      </p:sp>
    </p:spTree>
    <p:extLst>
      <p:ext uri="{BB962C8B-B14F-4D97-AF65-F5344CB8AC3E}">
        <p14:creationId xmlns:p14="http://schemas.microsoft.com/office/powerpoint/2010/main" val="1696738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Fiona</a:t>
            </a:r>
          </a:p>
          <a:p>
            <a:endParaRPr lang="en-GB" dirty="0" smtClean="0"/>
          </a:p>
          <a:p>
            <a:r>
              <a:rPr lang="fr-FR"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Se concentrer sur le ou les éléments centraux de chaque comportement – ces comportements </a:t>
            </a:r>
            <a:r>
              <a:rPr lang="fr-FR"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peuvent être assez complexes, il est impossible de tout couvrir.</a:t>
            </a:r>
          </a:p>
          <a:p>
            <a:endParaRPr lang="fr-FR" sz="1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nSpc>
                <a:spcPct val="107000"/>
              </a:lnSpc>
              <a:spcBef>
                <a:spcPts val="0"/>
              </a:spcBef>
              <a:spcAft>
                <a:spcPts val="800"/>
              </a:spcAft>
              <a:buFont typeface="+mj-lt"/>
              <a:buNone/>
            </a:pPr>
            <a:r>
              <a:rPr lang="fr-FR"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a)</a:t>
            </a:r>
            <a:r>
              <a:rPr lang="fr-FR" sz="14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Qui relève du budget – signifie que ces contributions sont mentionnées dans le budget, mais peuvent toujours être gérées par les bailleurs de fonds</a:t>
            </a:r>
          </a:p>
          <a:p>
            <a:pPr marL="342900" marR="0" lvl="0" indent="-342900">
              <a:lnSpc>
                <a:spcPct val="107000"/>
              </a:lnSpc>
              <a:spcBef>
                <a:spcPts val="0"/>
              </a:spcBef>
              <a:spcAft>
                <a:spcPts val="800"/>
              </a:spcAft>
              <a:buFont typeface="+mj-lt"/>
              <a:buAutoNum type="alphaLcParenR"/>
            </a:pPr>
            <a:endParaRPr lang="en-US" sz="1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fr-FR" sz="1400" dirty="0" smtClean="0">
                <a:effectLst/>
                <a:latin typeface="Times New Roman" panose="02020603050405020304" pitchFamily="18" charset="0"/>
                <a:ea typeface="Times New Roman" panose="02020603050405020304" pitchFamily="18" charset="0"/>
              </a:rPr>
              <a:t>b) </a:t>
            </a:r>
            <a:r>
              <a:rPr lang="fr-FR" sz="1400" baseline="0" dirty="0" smtClean="0">
                <a:effectLst/>
                <a:latin typeface="Times New Roman" panose="02020603050405020304" pitchFamily="18" charset="0"/>
                <a:ea typeface="Times New Roman" panose="02020603050405020304" pitchFamily="18" charset="0"/>
              </a:rPr>
              <a:t> </a:t>
            </a:r>
            <a:r>
              <a:rPr lang="fr-FR" sz="1400" dirty="0" smtClean="0">
                <a:effectLst/>
                <a:latin typeface="Times New Roman" panose="02020603050405020304" pitchFamily="18" charset="0"/>
                <a:ea typeface="Times New Roman" panose="02020603050405020304" pitchFamily="18" charset="0"/>
              </a:rPr>
              <a:t>Qui relève du Trésor public – signifie que les contributions des bailleurs de fonds ont été incorporées dans le budget national et sont complètement contrôlées par le gouvernement.</a:t>
            </a:r>
            <a:endParaRPr lang="en-GB" sz="1400" dirty="0" smtClean="0"/>
          </a:p>
          <a:p>
            <a:endParaRPr lang="fr-FR" sz="1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fr-FR" sz="1400" dirty="0" smtClean="0">
              <a:effectLst/>
              <a:latin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C975F064-B5DD-EE40-BA71-4951D6A3B334}" type="slidenum">
              <a:rPr lang="en-US" smtClean="0"/>
              <a:t>5</a:t>
            </a:fld>
            <a:endParaRPr lang="en-US" dirty="0"/>
          </a:p>
        </p:txBody>
      </p:sp>
    </p:spTree>
    <p:extLst>
      <p:ext uri="{BB962C8B-B14F-4D97-AF65-F5344CB8AC3E}">
        <p14:creationId xmlns:p14="http://schemas.microsoft.com/office/powerpoint/2010/main" val="853054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Fiona</a:t>
            </a:r>
          </a:p>
          <a:p>
            <a:endParaRPr lang="en-GB" dirty="0" smtClean="0"/>
          </a:p>
          <a:p>
            <a:pPr marL="285750" marR="0" indent="-285750">
              <a:lnSpc>
                <a:spcPct val="107000"/>
              </a:lnSpc>
              <a:spcBef>
                <a:spcPts val="0"/>
              </a:spcBef>
              <a:spcAft>
                <a:spcPts val="800"/>
              </a:spcAft>
              <a:buFont typeface="Arial" panose="020B0604020202020204" pitchFamily="34" charset="0"/>
              <a:buChar char="•"/>
            </a:pPr>
            <a:r>
              <a:rPr lang="fr-FR"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Encourager le secteur EAH/WASH à essayer de mesurer des aspects qui ne l’ont pas été auparavant. Certains de ces indicateurs seront difficiles à mesurer, mais cela ne signifie pas que le secteur ne doit pas s’y essayer.</a:t>
            </a:r>
            <a:endParaRPr lang="en-US" sz="11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fr-FR"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Exploiter les données des initiatives de suivi existantes. Les données pour ces indicateurs proviendront d’initiatives existantes celle de l’OCDE, le programme GLAAS, l’</a:t>
            </a:r>
            <a:r>
              <a:rPr lang="fr-FR" sz="1100" dirty="0" smtClean="0">
                <a:effectLst/>
                <a:latin typeface="Times New Roman" panose="02020603050405020304" pitchFamily="18" charset="0"/>
                <a:ea typeface="Times New Roman" panose="02020603050405020304" pitchFamily="18" charset="0"/>
                <a:cs typeface="Times New Roman" panose="02020603050405020304" pitchFamily="18" charset="0"/>
              </a:rPr>
              <a:t>Évaluation (annuelle) des politiques et des institutions nationales de la Banque mondiale (CPIA).</a:t>
            </a:r>
            <a:endParaRPr lang="en-US" sz="11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fr-FR"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Bien qu’il y ait un certain nombre de dispositifs qui puissent être utilisés pour cet indicateur, il est suggéré que ce soit les systèmes de gestion des finances publiques et des commandes publiques qui servent d’indicateur indirect.</a:t>
            </a:r>
            <a:endParaRPr lang="en-US" sz="12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fr-FR" sz="12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fr-FR"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Sources des données : Évaluation des politiques et des institutions nationales de la Banque mondiale (CPIA) ou les rapports sur les finances publiques et la responsabilité financières (PEFA). Le groupe poursuit son travail pour définir ce que signifie exactement « conformes aux bonnes pratiques généralement acceptées ».</a:t>
            </a:r>
          </a:p>
          <a:p>
            <a:pPr marL="0" marR="0">
              <a:lnSpc>
                <a:spcPct val="107000"/>
              </a:lnSpc>
              <a:spcBef>
                <a:spcPts val="0"/>
              </a:spcBef>
              <a:spcAft>
                <a:spcPts val="800"/>
              </a:spcAft>
            </a:pPr>
            <a:endParaRPr lang="fr-FR" sz="12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nSpc>
                <a:spcPct val="107000"/>
              </a:lnSpc>
              <a:spcBef>
                <a:spcPts val="0"/>
              </a:spcBef>
              <a:spcAft>
                <a:spcPts val="800"/>
              </a:spcAft>
              <a:buFont typeface="+mj-lt"/>
              <a:buNone/>
            </a:pPr>
            <a:r>
              <a:rPr lang="fr-FR"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a)</a:t>
            </a:r>
            <a:r>
              <a:rPr lang="fr-FR" sz="12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Qui relève du budget – signifie que ces contributions sont mentionnées dans le budget, mais peuvent toujours être gérées par les bailleurs de fonds</a:t>
            </a:r>
          </a:p>
          <a:p>
            <a:pPr marL="342900" marR="0" lvl="0" indent="-342900">
              <a:lnSpc>
                <a:spcPct val="107000"/>
              </a:lnSpc>
              <a:spcBef>
                <a:spcPts val="0"/>
              </a:spcBef>
              <a:spcAft>
                <a:spcPts val="800"/>
              </a:spcAft>
              <a:buFont typeface="+mj-lt"/>
              <a:buAutoNum type="alphaLcParenR"/>
            </a:pPr>
            <a:endParaRPr lang="en-US" sz="12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fr-FR" sz="1200" dirty="0" smtClean="0">
                <a:effectLst/>
                <a:latin typeface="Times New Roman" panose="02020603050405020304" pitchFamily="18" charset="0"/>
                <a:ea typeface="Times New Roman" panose="02020603050405020304" pitchFamily="18" charset="0"/>
              </a:rPr>
              <a:t>b) </a:t>
            </a:r>
            <a:r>
              <a:rPr lang="fr-FR" sz="1200" baseline="0" dirty="0" smtClean="0">
                <a:effectLst/>
                <a:latin typeface="Times New Roman" panose="02020603050405020304" pitchFamily="18" charset="0"/>
                <a:ea typeface="Times New Roman" panose="02020603050405020304" pitchFamily="18" charset="0"/>
              </a:rPr>
              <a:t> </a:t>
            </a:r>
            <a:r>
              <a:rPr lang="fr-FR" sz="1200" dirty="0" smtClean="0">
                <a:effectLst/>
                <a:latin typeface="Times New Roman" panose="02020603050405020304" pitchFamily="18" charset="0"/>
                <a:ea typeface="Times New Roman" panose="02020603050405020304" pitchFamily="18" charset="0"/>
              </a:rPr>
              <a:t>Qui relève du Trésor public – signifie que les contributions des bailleurs de fonds ont été incorporées dans le budget national et sont complètement contrôlées par le gouvernement.</a:t>
            </a:r>
            <a:endParaRPr lang="en-GB" sz="1200" dirty="0" smtClean="0"/>
          </a:p>
          <a:p>
            <a:endParaRPr lang="fr-FR" sz="12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fr-FR" sz="1200" dirty="0" smtClean="0">
              <a:effectLst/>
              <a:latin typeface="Times New Roman" panose="02020603050405020304" pitchFamily="18" charset="0"/>
              <a:cs typeface="Times New Roman" panose="02020603050405020304" pitchFamily="18" charset="0"/>
            </a:endParaRPr>
          </a:p>
          <a:p>
            <a:endParaRPr lang="en-GB" dirty="0" smtClean="0"/>
          </a:p>
          <a:p>
            <a:pPr marL="0" marR="0">
              <a:lnSpc>
                <a:spcPct val="107000"/>
              </a:lnSpc>
              <a:spcBef>
                <a:spcPts val="0"/>
              </a:spcBef>
              <a:spcAft>
                <a:spcPts val="800"/>
              </a:spcAft>
            </a:pPr>
            <a:endParaRPr lang="en-US" sz="12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C975F064-B5DD-EE40-BA71-4951D6A3B334}" type="slidenum">
              <a:rPr lang="en-US" smtClean="0"/>
              <a:t>6</a:t>
            </a:fld>
            <a:endParaRPr lang="en-US" dirty="0"/>
          </a:p>
        </p:txBody>
      </p:sp>
    </p:spTree>
    <p:extLst>
      <p:ext uri="{BB962C8B-B14F-4D97-AF65-F5344CB8AC3E}">
        <p14:creationId xmlns:p14="http://schemas.microsoft.com/office/powerpoint/2010/main" val="853054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Fiona</a:t>
            </a:r>
          </a:p>
          <a:p>
            <a:endParaRPr lang="en-GB" dirty="0" smtClean="0"/>
          </a:p>
          <a:p>
            <a:r>
              <a:rPr lang="en-GB" dirty="0" err="1" smtClean="0"/>
              <a:t>Une</a:t>
            </a:r>
            <a:r>
              <a:rPr lang="en-GB" dirty="0" smtClean="0"/>
              <a:t> des sources </a:t>
            </a:r>
            <a:r>
              <a:rPr lang="en-GB" dirty="0" err="1" smtClean="0"/>
              <a:t>est</a:t>
            </a:r>
            <a:r>
              <a:rPr lang="en-GB" baseline="0" dirty="0" smtClean="0"/>
              <a:t> les </a:t>
            </a:r>
            <a:r>
              <a:rPr lang="en-GB" baseline="0" dirty="0" err="1" smtClean="0"/>
              <a:t>données</a:t>
            </a:r>
            <a:r>
              <a:rPr lang="en-GB" baseline="0" dirty="0" smtClean="0"/>
              <a:t> </a:t>
            </a:r>
            <a:r>
              <a:rPr lang="en-GB" baseline="0" dirty="0" err="1" smtClean="0"/>
              <a:t>recoltés</a:t>
            </a:r>
            <a:r>
              <a:rPr lang="en-GB" baseline="0" dirty="0" smtClean="0"/>
              <a:t> à travers le GLAAS </a:t>
            </a:r>
            <a:r>
              <a:rPr lang="en-GB" baseline="0" dirty="0" err="1" smtClean="0"/>
              <a:t>durant</a:t>
            </a:r>
            <a:r>
              <a:rPr lang="en-GB" baseline="0" dirty="0" smtClean="0"/>
              <a:t> le cycle 2013/2014.</a:t>
            </a:r>
          </a:p>
          <a:p>
            <a:endParaRPr lang="en-GB" baseline="0" dirty="0" smtClean="0"/>
          </a:p>
          <a:p>
            <a:r>
              <a:rPr lang="en-GB" baseline="0" dirty="0" smtClean="0"/>
              <a:t>Plus de 94 pays </a:t>
            </a:r>
            <a:r>
              <a:rPr lang="en-GB" baseline="0" dirty="0" err="1" smtClean="0"/>
              <a:t>ont</a:t>
            </a:r>
            <a:r>
              <a:rPr lang="en-GB" baseline="0" dirty="0" smtClean="0"/>
              <a:t> </a:t>
            </a:r>
            <a:r>
              <a:rPr lang="en-GB" baseline="0" dirty="0" err="1" smtClean="0"/>
              <a:t>participé</a:t>
            </a:r>
            <a:r>
              <a:rPr lang="en-GB" baseline="0" dirty="0" smtClean="0"/>
              <a:t> au </a:t>
            </a:r>
            <a:r>
              <a:rPr lang="en-GB" baseline="0" dirty="0" err="1" smtClean="0"/>
              <a:t>dernier</a:t>
            </a:r>
            <a:r>
              <a:rPr lang="en-GB" baseline="0" dirty="0" smtClean="0"/>
              <a:t> cycle GLAAS et 23 </a:t>
            </a:r>
            <a:r>
              <a:rPr lang="en-GB" baseline="0" dirty="0" err="1" smtClean="0"/>
              <a:t>partenaires</a:t>
            </a:r>
            <a:r>
              <a:rPr lang="en-GB" baseline="0" dirty="0" smtClean="0"/>
              <a:t> de </a:t>
            </a:r>
            <a:r>
              <a:rPr lang="en-GB" baseline="0" dirty="0" err="1" smtClean="0"/>
              <a:t>développement</a:t>
            </a:r>
            <a:r>
              <a:rPr lang="en-GB" baseline="0" dirty="0" smtClean="0"/>
              <a:t> – ci-joint </a:t>
            </a:r>
            <a:r>
              <a:rPr lang="en-GB" baseline="0" dirty="0" err="1" smtClean="0"/>
              <a:t>vous</a:t>
            </a:r>
            <a:r>
              <a:rPr lang="en-GB" baseline="0" dirty="0" smtClean="0"/>
              <a:t> </a:t>
            </a:r>
            <a:r>
              <a:rPr lang="en-GB" baseline="0" dirty="0" err="1" smtClean="0"/>
              <a:t>pouvez</a:t>
            </a:r>
            <a:r>
              <a:rPr lang="en-GB" baseline="0" dirty="0" smtClean="0"/>
              <a:t> </a:t>
            </a:r>
            <a:r>
              <a:rPr lang="en-GB" baseline="0" dirty="0" err="1" smtClean="0"/>
              <a:t>voir</a:t>
            </a:r>
            <a:r>
              <a:rPr lang="en-GB" baseline="0" dirty="0" smtClean="0"/>
              <a:t> les </a:t>
            </a:r>
            <a:r>
              <a:rPr lang="en-GB" baseline="0" dirty="0" err="1" smtClean="0"/>
              <a:t>résultats</a:t>
            </a:r>
            <a:r>
              <a:rPr lang="en-GB" baseline="0" dirty="0" smtClean="0"/>
              <a:t> par pays et par </a:t>
            </a:r>
            <a:r>
              <a:rPr lang="en-GB" baseline="0" dirty="0" err="1" smtClean="0"/>
              <a:t>partenaires</a:t>
            </a:r>
            <a:r>
              <a:rPr lang="en-GB" baseline="0" dirty="0" smtClean="0"/>
              <a:t>, </a:t>
            </a:r>
            <a:r>
              <a:rPr lang="en-GB" baseline="0" dirty="0" err="1" smtClean="0"/>
              <a:t>bailleurs</a:t>
            </a:r>
            <a:r>
              <a:rPr lang="en-GB" baseline="0" dirty="0" smtClean="0"/>
              <a:t> de </a:t>
            </a:r>
            <a:r>
              <a:rPr lang="en-GB" baseline="0" dirty="0" err="1" smtClean="0"/>
              <a:t>fonds</a:t>
            </a:r>
            <a:r>
              <a:rPr lang="en-GB" baseline="0" dirty="0" smtClean="0"/>
              <a:t> </a:t>
            </a:r>
            <a:r>
              <a:rPr lang="en-GB" baseline="0" dirty="0" err="1" smtClean="0"/>
              <a:t>résumant</a:t>
            </a:r>
            <a:r>
              <a:rPr lang="en-GB" baseline="0" dirty="0" smtClean="0"/>
              <a:t> les </a:t>
            </a:r>
            <a:r>
              <a:rPr lang="en-GB" baseline="0" dirty="0" err="1" smtClean="0"/>
              <a:t>informations</a:t>
            </a:r>
            <a:r>
              <a:rPr lang="en-GB" baseline="0" dirty="0" smtClean="0"/>
              <a:t> </a:t>
            </a:r>
            <a:r>
              <a:rPr lang="en-GB" baseline="0" dirty="0" err="1" smtClean="0"/>
              <a:t>fournies</a:t>
            </a:r>
            <a:r>
              <a:rPr lang="en-GB" baseline="0" dirty="0" smtClean="0"/>
              <a:t> à travers les </a:t>
            </a:r>
            <a:r>
              <a:rPr lang="en-GB" baseline="0" dirty="0" err="1" smtClean="0"/>
              <a:t>equêtes</a:t>
            </a:r>
            <a:r>
              <a:rPr lang="en-GB" baseline="0" dirty="0" smtClean="0"/>
              <a:t> GLAAS.</a:t>
            </a:r>
            <a:endParaRPr lang="en-GB" dirty="0"/>
          </a:p>
        </p:txBody>
      </p:sp>
      <p:sp>
        <p:nvSpPr>
          <p:cNvPr id="4" name="Slide Number Placeholder 3"/>
          <p:cNvSpPr>
            <a:spLocks noGrp="1"/>
          </p:cNvSpPr>
          <p:nvPr>
            <p:ph type="sldNum" sz="quarter" idx="10"/>
          </p:nvPr>
        </p:nvSpPr>
        <p:spPr/>
        <p:txBody>
          <a:bodyPr/>
          <a:lstStyle/>
          <a:p>
            <a:fld id="{C975F064-B5DD-EE40-BA71-4951D6A3B334}" type="slidenum">
              <a:rPr lang="en-US" smtClean="0"/>
              <a:t>7</a:t>
            </a:fld>
            <a:endParaRPr lang="en-US" dirty="0"/>
          </a:p>
        </p:txBody>
      </p:sp>
    </p:spTree>
    <p:extLst>
      <p:ext uri="{BB962C8B-B14F-4D97-AF65-F5344CB8AC3E}">
        <p14:creationId xmlns:p14="http://schemas.microsoft.com/office/powerpoint/2010/main" val="2076274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Fiona</a:t>
            </a:r>
          </a:p>
          <a:p>
            <a:endParaRPr lang="en-GB" dirty="0" smtClean="0"/>
          </a:p>
          <a:p>
            <a:pPr marL="171450" indent="-171450">
              <a:buFont typeface="Arial" panose="020B0604020202020204" pitchFamily="34" charset="0"/>
              <a:buChar char="•"/>
            </a:pPr>
            <a:r>
              <a:rPr lang="en-GB" dirty="0" err="1" smtClean="0"/>
              <a:t>Afin</a:t>
            </a:r>
            <a:r>
              <a:rPr lang="en-GB" dirty="0" smtClean="0"/>
              <a:t> de </a:t>
            </a:r>
            <a:r>
              <a:rPr lang="en-GB" dirty="0" err="1" smtClean="0"/>
              <a:t>répondre</a:t>
            </a:r>
            <a:r>
              <a:rPr lang="en-GB" dirty="0" smtClean="0"/>
              <a:t> aux </a:t>
            </a:r>
            <a:r>
              <a:rPr lang="en-GB" dirty="0" err="1" smtClean="0"/>
              <a:t>besoins</a:t>
            </a:r>
            <a:r>
              <a:rPr lang="en-GB" baseline="0" dirty="0" smtClean="0"/>
              <a:t> pour </a:t>
            </a:r>
            <a:r>
              <a:rPr lang="en-GB" baseline="0" dirty="0" err="1" smtClean="0"/>
              <a:t>cette</a:t>
            </a:r>
            <a:r>
              <a:rPr lang="en-GB" baseline="0" dirty="0" smtClean="0"/>
              <a:t> </a:t>
            </a:r>
            <a:r>
              <a:rPr lang="en-GB" baseline="0" dirty="0" err="1" smtClean="0"/>
              <a:t>nouvelles</a:t>
            </a:r>
            <a:r>
              <a:rPr lang="en-GB" baseline="0" dirty="0" smtClean="0"/>
              <a:t> </a:t>
            </a:r>
            <a:r>
              <a:rPr lang="en-GB" baseline="0" dirty="0" err="1" smtClean="0"/>
              <a:t>ère</a:t>
            </a:r>
            <a:r>
              <a:rPr lang="en-GB" baseline="0" dirty="0" smtClean="0"/>
              <a:t> des ODD, </a:t>
            </a:r>
            <a:r>
              <a:rPr lang="en-GB" baseline="0" dirty="0" err="1" smtClean="0"/>
              <a:t>l’initiative</a:t>
            </a:r>
            <a:r>
              <a:rPr lang="en-GB" baseline="0" dirty="0" smtClean="0"/>
              <a:t> GLAAS </a:t>
            </a:r>
            <a:r>
              <a:rPr lang="en-GB" baseline="0" dirty="0" err="1" smtClean="0"/>
              <a:t>s’adapte</a:t>
            </a:r>
            <a:r>
              <a:rPr lang="en-GB" baseline="0" dirty="0" smtClean="0"/>
              <a:t> </a:t>
            </a:r>
            <a:r>
              <a:rPr lang="en-GB" baseline="0" dirty="0" err="1" smtClean="0"/>
              <a:t>afin</a:t>
            </a:r>
            <a:r>
              <a:rPr lang="en-GB" baseline="0" dirty="0" smtClean="0"/>
              <a:t> de </a:t>
            </a:r>
            <a:r>
              <a:rPr lang="en-GB" baseline="0" dirty="0" err="1" smtClean="0"/>
              <a:t>mieux</a:t>
            </a:r>
            <a:r>
              <a:rPr lang="en-GB" baseline="0" dirty="0" smtClean="0"/>
              <a:t> </a:t>
            </a:r>
            <a:r>
              <a:rPr lang="en-GB" baseline="0" dirty="0" err="1" smtClean="0"/>
              <a:t>répondre</a:t>
            </a:r>
            <a:r>
              <a:rPr lang="en-GB" baseline="0" dirty="0" smtClean="0"/>
              <a:t> à </a:t>
            </a:r>
            <a:r>
              <a:rPr lang="en-GB" baseline="0" dirty="0" err="1" smtClean="0"/>
              <a:t>ces</a:t>
            </a:r>
            <a:r>
              <a:rPr lang="en-GB" baseline="0" dirty="0" smtClean="0"/>
              <a:t> </a:t>
            </a:r>
            <a:r>
              <a:rPr lang="en-GB" baseline="0" dirty="0" err="1" smtClean="0"/>
              <a:t>besoins</a:t>
            </a:r>
            <a:r>
              <a:rPr lang="en-GB" baseline="0" dirty="0" smtClean="0"/>
              <a:t>.</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err="1" smtClean="0"/>
              <a:t>Plusieurs</a:t>
            </a:r>
            <a:r>
              <a:rPr lang="en-GB" baseline="0" dirty="0" smtClean="0"/>
              <a:t> points </a:t>
            </a:r>
            <a:r>
              <a:rPr lang="en-GB" baseline="0" dirty="0" err="1" smtClean="0"/>
              <a:t>clés</a:t>
            </a:r>
            <a:r>
              <a:rPr lang="en-GB" baseline="0" dirty="0" smtClean="0"/>
              <a:t> pour </a:t>
            </a:r>
            <a:r>
              <a:rPr lang="en-GB" baseline="0" dirty="0" err="1" smtClean="0"/>
              <a:t>cette</a:t>
            </a:r>
            <a:r>
              <a:rPr lang="en-GB" baseline="0" dirty="0" smtClean="0"/>
              <a:t> nouvelle </a:t>
            </a:r>
            <a:r>
              <a:rPr lang="en-GB" baseline="0" dirty="0" err="1" smtClean="0"/>
              <a:t>année</a:t>
            </a:r>
            <a:r>
              <a:rPr lang="en-GB" baseline="0" dirty="0" smtClean="0"/>
              <a:t> 2016 et la nouvelle </a:t>
            </a:r>
            <a:r>
              <a:rPr lang="en-GB" baseline="0" dirty="0" err="1" smtClean="0"/>
              <a:t>stratégie</a:t>
            </a:r>
            <a:r>
              <a:rPr lang="en-GB" baseline="0" dirty="0" smtClean="0"/>
              <a:t> pour </a:t>
            </a:r>
            <a:r>
              <a:rPr lang="en-GB" baseline="0" dirty="0" err="1" smtClean="0"/>
              <a:t>ces</a:t>
            </a:r>
            <a:r>
              <a:rPr lang="en-GB" baseline="0" dirty="0" smtClean="0"/>
              <a:t> </a:t>
            </a:r>
            <a:r>
              <a:rPr lang="en-GB" baseline="0" dirty="0" err="1" smtClean="0"/>
              <a:t>prochaines</a:t>
            </a:r>
            <a:r>
              <a:rPr lang="en-GB" baseline="0" dirty="0" smtClean="0"/>
              <a:t> </a:t>
            </a:r>
            <a:r>
              <a:rPr lang="en-GB" baseline="0" dirty="0" err="1" smtClean="0"/>
              <a:t>années</a:t>
            </a:r>
            <a:r>
              <a:rPr lang="en-GB" baseline="0" dirty="0" smtClean="0"/>
              <a:t>. </a:t>
            </a:r>
          </a:p>
          <a:p>
            <a:pPr marL="171450" indent="-171450">
              <a:buFont typeface="Arial" panose="020B0604020202020204" pitchFamily="34" charset="0"/>
              <a:buChar char="•"/>
            </a:pPr>
            <a:endParaRPr lang="en-GB" baseline="0" dirty="0" smtClean="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err="1" smtClean="0"/>
              <a:t>L’accent</a:t>
            </a:r>
            <a:r>
              <a:rPr lang="en-GB" baseline="0" dirty="0" smtClean="0"/>
              <a:t> sera </a:t>
            </a:r>
            <a:r>
              <a:rPr lang="en-GB" baseline="0" dirty="0" err="1" smtClean="0"/>
              <a:t>mis</a:t>
            </a:r>
            <a:r>
              <a:rPr lang="en-GB" baseline="0" dirty="0" smtClean="0"/>
              <a:t> </a:t>
            </a:r>
            <a:r>
              <a:rPr lang="en-GB" baseline="0" dirty="0" err="1" smtClean="0"/>
              <a:t>sur</a:t>
            </a:r>
            <a:r>
              <a:rPr lang="en-GB" baseline="0" dirty="0" smtClean="0"/>
              <a:t> la finance et le </a:t>
            </a:r>
            <a:r>
              <a:rPr lang="en-GB" baseline="0" dirty="0" err="1" smtClean="0"/>
              <a:t>suivi</a:t>
            </a:r>
            <a:r>
              <a:rPr lang="en-GB" baseline="0" dirty="0" smtClean="0"/>
              <a:t> des finances pour le WASH. Nous </a:t>
            </a:r>
            <a:r>
              <a:rPr lang="en-GB" baseline="0" dirty="0" err="1" smtClean="0"/>
              <a:t>proposons</a:t>
            </a:r>
            <a:r>
              <a:rPr lang="en-GB" baseline="0" dirty="0" smtClean="0"/>
              <a:t> </a:t>
            </a:r>
            <a:r>
              <a:rPr lang="en-GB" baseline="0" dirty="0" err="1" smtClean="0"/>
              <a:t>une</a:t>
            </a:r>
            <a:r>
              <a:rPr lang="en-GB" baseline="0" dirty="0" smtClean="0"/>
              <a:t> </a:t>
            </a:r>
            <a:r>
              <a:rPr lang="en-GB" baseline="0" dirty="0" err="1" smtClean="0"/>
              <a:t>approche</a:t>
            </a:r>
            <a:r>
              <a:rPr lang="en-GB" baseline="0" dirty="0" smtClean="0"/>
              <a:t> </a:t>
            </a:r>
            <a:r>
              <a:rPr lang="en-GB" baseline="0" dirty="0" err="1" smtClean="0"/>
              <a:t>modulaire</a:t>
            </a:r>
            <a:r>
              <a:rPr lang="en-GB" baseline="0" dirty="0" smtClean="0"/>
              <a:t> avec les </a:t>
            </a:r>
            <a:r>
              <a:rPr lang="en-GB" baseline="0" dirty="0" err="1" smtClean="0"/>
              <a:t>différents</a:t>
            </a:r>
            <a:r>
              <a:rPr lang="en-GB" baseline="0" dirty="0" smtClean="0"/>
              <a:t> </a:t>
            </a:r>
            <a:r>
              <a:rPr lang="en-GB" baseline="0" dirty="0" err="1" smtClean="0"/>
              <a:t>thèmes</a:t>
            </a:r>
            <a:r>
              <a:rPr lang="en-GB" baseline="0" dirty="0" smtClean="0"/>
              <a:t> à </a:t>
            </a:r>
            <a:r>
              <a:rPr lang="en-GB" baseline="0" dirty="0" err="1" smtClean="0"/>
              <a:t>choix</a:t>
            </a:r>
            <a:r>
              <a:rPr lang="en-GB" baseline="0" dirty="0" smtClean="0"/>
              <a:t>, </a:t>
            </a:r>
            <a:r>
              <a:rPr lang="en-GB" baseline="0" dirty="0" err="1" smtClean="0"/>
              <a:t>notamment</a:t>
            </a:r>
            <a:r>
              <a:rPr lang="en-GB" baseline="0" dirty="0" smtClean="0"/>
              <a:t> la </a:t>
            </a:r>
            <a:r>
              <a:rPr lang="en-GB" baseline="0" dirty="0" err="1" smtClean="0"/>
              <a:t>gouvernance</a:t>
            </a:r>
            <a:r>
              <a:rPr lang="en-GB" baseline="0" dirty="0" smtClean="0"/>
              <a:t>, les </a:t>
            </a:r>
            <a:r>
              <a:rPr lang="en-GB" baseline="0" dirty="0" err="1" smtClean="0"/>
              <a:t>ressources</a:t>
            </a:r>
            <a:r>
              <a:rPr lang="en-GB" baseline="0" dirty="0" smtClean="0"/>
              <a:t> </a:t>
            </a:r>
            <a:r>
              <a:rPr lang="en-GB" baseline="0" dirty="0" err="1" smtClean="0"/>
              <a:t>humaines</a:t>
            </a:r>
            <a:r>
              <a:rPr lang="en-GB" baseline="0" dirty="0" smtClean="0"/>
              <a:t>, le </a:t>
            </a:r>
            <a:r>
              <a:rPr lang="en-GB" baseline="0" dirty="0" err="1" smtClean="0"/>
              <a:t>suivi</a:t>
            </a:r>
            <a:r>
              <a:rPr lang="en-GB" baseline="0" dirty="0" smtClean="0"/>
              <a:t> </a:t>
            </a:r>
            <a:r>
              <a:rPr lang="en-GB" baseline="0" dirty="0" err="1" smtClean="0"/>
              <a:t>en</a:t>
            </a:r>
            <a:r>
              <a:rPr lang="en-GB" baseline="0" dirty="0" smtClean="0"/>
              <a:t> plus du module finance qui </a:t>
            </a:r>
            <a:r>
              <a:rPr lang="en-GB" baseline="0" dirty="0" err="1" smtClean="0"/>
              <a:t>seront</a:t>
            </a:r>
            <a:r>
              <a:rPr lang="en-GB" baseline="0" dirty="0" smtClean="0"/>
              <a:t> </a:t>
            </a:r>
            <a:r>
              <a:rPr lang="en-GB" baseline="0" dirty="0" err="1" smtClean="0"/>
              <a:t>mis</a:t>
            </a:r>
            <a:r>
              <a:rPr lang="en-GB" baseline="0" dirty="0" smtClean="0"/>
              <a:t> à disposition </a:t>
            </a:r>
            <a:r>
              <a:rPr lang="en-GB" baseline="0" dirty="0" err="1" smtClean="0"/>
              <a:t>sur</a:t>
            </a:r>
            <a:r>
              <a:rPr lang="en-GB" baseline="0" dirty="0" smtClean="0"/>
              <a:t> le net.</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aseline="0" dirty="0" smtClean="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err="1" smtClean="0"/>
              <a:t>L’objectif</a:t>
            </a:r>
            <a:r>
              <a:rPr lang="en-GB" baseline="0" dirty="0" smtClean="0"/>
              <a:t> </a:t>
            </a:r>
            <a:r>
              <a:rPr lang="en-GB" baseline="0" dirty="0" err="1" smtClean="0"/>
              <a:t>est</a:t>
            </a:r>
            <a:r>
              <a:rPr lang="en-GB" baseline="0" dirty="0" smtClean="0"/>
              <a:t> </a:t>
            </a:r>
            <a:r>
              <a:rPr lang="en-GB" baseline="0" dirty="0" err="1" smtClean="0"/>
              <a:t>vraiment</a:t>
            </a:r>
            <a:r>
              <a:rPr lang="en-GB" baseline="0" dirty="0" smtClean="0"/>
              <a:t> de </a:t>
            </a:r>
            <a:r>
              <a:rPr lang="en-GB" baseline="0" dirty="0" err="1" smtClean="0"/>
              <a:t>répondre</a:t>
            </a:r>
            <a:r>
              <a:rPr lang="en-GB" baseline="0" dirty="0" smtClean="0"/>
              <a:t> au </a:t>
            </a:r>
            <a:r>
              <a:rPr lang="en-GB" baseline="0" dirty="0" err="1" smtClean="0"/>
              <a:t>besoin</a:t>
            </a:r>
            <a:r>
              <a:rPr lang="en-GB" baseline="0" dirty="0" smtClean="0"/>
              <a:t> des </a:t>
            </a:r>
            <a:r>
              <a:rPr lang="en-GB" baseline="0" dirty="0" err="1" smtClean="0"/>
              <a:t>processus</a:t>
            </a:r>
            <a:r>
              <a:rPr lang="en-GB" baseline="0" dirty="0" smtClean="0"/>
              <a:t> de </a:t>
            </a:r>
            <a:r>
              <a:rPr lang="en-GB" baseline="0" dirty="0" err="1" smtClean="0"/>
              <a:t>planification</a:t>
            </a:r>
            <a:r>
              <a:rPr lang="en-GB" baseline="0" dirty="0" smtClean="0"/>
              <a:t> </a:t>
            </a:r>
            <a:r>
              <a:rPr lang="en-GB" baseline="0" dirty="0" err="1" smtClean="0"/>
              <a:t>nationaux</a:t>
            </a:r>
            <a:r>
              <a:rPr lang="en-GB" baseline="0" dirty="0" smtClean="0"/>
              <a:t> et de </a:t>
            </a:r>
            <a:r>
              <a:rPr lang="en-GB" baseline="0" dirty="0" err="1" smtClean="0"/>
              <a:t>s’aligner</a:t>
            </a:r>
            <a:r>
              <a:rPr lang="en-GB" baseline="0" dirty="0" smtClean="0"/>
              <a:t> et </a:t>
            </a:r>
            <a:r>
              <a:rPr lang="en-GB" baseline="0" dirty="0" err="1" smtClean="0"/>
              <a:t>renforcer</a:t>
            </a:r>
            <a:r>
              <a:rPr lang="en-GB" baseline="0" dirty="0" smtClean="0"/>
              <a:t> les </a:t>
            </a:r>
            <a:r>
              <a:rPr lang="en-GB" baseline="0" dirty="0" err="1" smtClean="0"/>
              <a:t>organes</a:t>
            </a:r>
            <a:r>
              <a:rPr lang="en-GB" baseline="0" dirty="0" smtClean="0"/>
              <a:t> de </a:t>
            </a:r>
            <a:r>
              <a:rPr lang="en-GB" baseline="0" dirty="0" err="1" smtClean="0"/>
              <a:t>suivi</a:t>
            </a:r>
            <a:endParaRPr lang="en-GB" baseline="0" dirty="0" smtClean="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Un accent plus </a:t>
            </a:r>
            <a:r>
              <a:rPr lang="en-GB" baseline="0" dirty="0" err="1" smtClean="0"/>
              <a:t>aprofondi</a:t>
            </a:r>
            <a:r>
              <a:rPr lang="en-GB" baseline="0" dirty="0" smtClean="0"/>
              <a:t> sera </a:t>
            </a:r>
            <a:r>
              <a:rPr lang="en-GB" baseline="0" dirty="0" err="1" smtClean="0"/>
              <a:t>mis</a:t>
            </a:r>
            <a:r>
              <a:rPr lang="en-GB" baseline="0" dirty="0" smtClean="0"/>
              <a:t> </a:t>
            </a:r>
            <a:r>
              <a:rPr lang="en-GB" baseline="0" dirty="0" err="1" smtClean="0"/>
              <a:t>sur</a:t>
            </a:r>
            <a:r>
              <a:rPr lang="en-GB" baseline="0" dirty="0" smtClean="0"/>
              <a:t> le </a:t>
            </a:r>
            <a:r>
              <a:rPr lang="en-GB" baseline="0" dirty="0" err="1" smtClean="0"/>
              <a:t>suivi</a:t>
            </a:r>
            <a:r>
              <a:rPr lang="en-GB" baseline="0" dirty="0" smtClean="0"/>
              <a:t> des finance et la </a:t>
            </a:r>
            <a:r>
              <a:rPr lang="en-GB" baseline="0" dirty="0" err="1" smtClean="0"/>
              <a:t>mise</a:t>
            </a:r>
            <a:r>
              <a:rPr lang="en-GB" baseline="0" dirty="0" smtClean="0"/>
              <a:t> </a:t>
            </a:r>
            <a:r>
              <a:rPr lang="en-GB" baseline="0" dirty="0" err="1" smtClean="0"/>
              <a:t>en</a:t>
            </a:r>
            <a:r>
              <a:rPr lang="en-GB" baseline="0" dirty="0" smtClean="0"/>
              <a:t> oeuvre de TrackFin avec le </a:t>
            </a:r>
            <a:r>
              <a:rPr lang="en-GB" baseline="0" dirty="0" err="1" smtClean="0"/>
              <a:t>développement</a:t>
            </a:r>
            <a:r>
              <a:rPr lang="en-GB" baseline="0" dirty="0" smtClean="0"/>
              <a:t>  des </a:t>
            </a:r>
            <a:r>
              <a:rPr lang="en-GB" baseline="0" dirty="0" err="1" smtClean="0"/>
              <a:t>comptes</a:t>
            </a:r>
            <a:r>
              <a:rPr lang="en-GB" baseline="0" dirty="0" smtClean="0"/>
              <a:t> WASH</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C975F064-B5DD-EE40-BA71-4951D6A3B334}" type="slidenum">
              <a:rPr lang="en-US" smtClean="0"/>
              <a:t>8</a:t>
            </a:fld>
            <a:endParaRPr lang="en-US" dirty="0"/>
          </a:p>
        </p:txBody>
      </p:sp>
    </p:spTree>
    <p:extLst>
      <p:ext uri="{BB962C8B-B14F-4D97-AF65-F5344CB8AC3E}">
        <p14:creationId xmlns:p14="http://schemas.microsoft.com/office/powerpoint/2010/main" val="868498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fr-FR" sz="1200" b="0" i="0" u="none" strike="noStrike" kern="1200" baseline="0" dirty="0" smtClean="0">
                <a:solidFill>
                  <a:schemeClr val="tx1"/>
                </a:solidFill>
                <a:latin typeface="+mn-lt"/>
                <a:ea typeface="+mn-ea"/>
                <a:cs typeface="+mn-cs"/>
              </a:rPr>
              <a:t>Un financement efficace du secteur WASH (eau, assainissement et hygiène) est essentiel pour la fourniture et le fonctionnement durable des services. Les résultats issus de l’Analyse et l’évaluation mondiales de l’ONU-Eau sur l’assainissement et l’eau potable (GLAAS)</a:t>
            </a:r>
            <a:r>
              <a:rPr lang="fr-FR" sz="1200" b="0" i="0" u="none" strike="noStrike" kern="1200" baseline="30000" dirty="0" smtClean="0">
                <a:solidFill>
                  <a:schemeClr val="tx1"/>
                </a:solidFill>
                <a:latin typeface="+mn-lt"/>
                <a:ea typeface="+mn-ea"/>
                <a:cs typeface="+mn-cs"/>
              </a:rPr>
              <a:t>1 </a:t>
            </a:r>
            <a:r>
              <a:rPr lang="fr-FR" sz="1200" b="0" i="0" u="none" strike="noStrike" kern="1200" baseline="0" dirty="0" smtClean="0">
                <a:solidFill>
                  <a:schemeClr val="tx1"/>
                </a:solidFill>
                <a:latin typeface="+mn-lt"/>
                <a:ea typeface="+mn-ea"/>
                <a:cs typeface="+mn-cs"/>
              </a:rPr>
              <a:t>font apparaître d’importantes lacunes dans notre connaissance et notre suivi du financement du secteur WASH. Les informations provenant des rapports financiers sont souvent insuffisantes pour prendre des décisions éclairées et fondées sur des éléments probants en matière de planification et de budgétisation. </a:t>
            </a:r>
          </a:p>
          <a:p>
            <a:endParaRPr lang="en-US" baseline="0" dirty="0" smtClean="0"/>
          </a:p>
          <a:p>
            <a:endParaRPr lang="en-GB"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Pour aider à résoudre ce problème, l’OMS conduit l’initiative TrackFin dans le cadre du projet GLAAS de l’ONU-Eau. L'objectif est de définir et développer une méthodologie mondialement acceptée pour suivre le financement du secteur WASH au niveau national. Cette méthodologie permet aux pays de suivre le financement du secteur sur la base de classifications types et d’établir un ensemble de Comptes WASH et d’indicateurs présentés dans un format comparable pour aider à répondre à quatre questions fondamentales : </a:t>
            </a:r>
          </a:p>
          <a:p>
            <a:endParaRPr lang="fr-FR"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fr-FR" sz="1200" b="0" i="0" u="none" strike="noStrike" kern="1200" baseline="0" dirty="0" smtClean="0">
                <a:solidFill>
                  <a:schemeClr val="tx1"/>
                </a:solidFill>
                <a:latin typeface="+mn-lt"/>
                <a:ea typeface="+mn-ea"/>
                <a:cs typeface="+mn-cs"/>
              </a:rPr>
              <a:t>Quel est le montant total des dépenses dans le secteur ? </a:t>
            </a:r>
          </a:p>
          <a:p>
            <a:pPr marL="171450" indent="-171450">
              <a:buFont typeface="Arial" panose="020B0604020202020204" pitchFamily="34" charset="0"/>
              <a:buChar char="•"/>
            </a:pPr>
            <a:r>
              <a:rPr lang="fr-FR" sz="1200" b="0" i="0" u="none" strike="noStrike" kern="1200" baseline="0" dirty="0" smtClean="0">
                <a:solidFill>
                  <a:schemeClr val="tx1"/>
                </a:solidFill>
                <a:latin typeface="+mn-lt"/>
                <a:ea typeface="+mn-ea"/>
                <a:cs typeface="+mn-cs"/>
              </a:rPr>
              <a:t>Comment les fonds sont-ils répartis entre les différents services WASH et selon les types de dépenses, telles les dépenses d’investissement, les dépenses de fonctionnement et d’entretien et le coût du capital ? </a:t>
            </a:r>
          </a:p>
          <a:p>
            <a:pPr marL="171450" indent="-171450">
              <a:buFont typeface="Arial" panose="020B0604020202020204" pitchFamily="34" charset="0"/>
              <a:buChar char="•"/>
            </a:pPr>
            <a:r>
              <a:rPr lang="fr-FR" sz="1200" b="0" i="0" u="none" strike="noStrike" kern="1200" baseline="0" dirty="0" smtClean="0">
                <a:solidFill>
                  <a:schemeClr val="tx1"/>
                </a:solidFill>
                <a:latin typeface="+mn-lt"/>
                <a:ea typeface="+mn-ea"/>
                <a:cs typeface="+mn-cs"/>
              </a:rPr>
              <a:t>Qui paye pour les services WASH ? </a:t>
            </a:r>
          </a:p>
          <a:p>
            <a:pPr marL="171450" indent="-171450">
              <a:buFont typeface="Arial" panose="020B0604020202020204" pitchFamily="34" charset="0"/>
              <a:buChar char="•"/>
            </a:pPr>
            <a:r>
              <a:rPr lang="fr-FR" sz="1200" b="0" i="0" u="none" strike="noStrike" kern="1200" baseline="0" dirty="0" smtClean="0">
                <a:solidFill>
                  <a:schemeClr val="tx1"/>
                </a:solidFill>
                <a:latin typeface="+mn-lt"/>
                <a:ea typeface="+mn-ea"/>
                <a:cs typeface="+mn-cs"/>
              </a:rPr>
              <a:t>Quelles sont les principales entités qui canalisent les financements du secteur WASH et quelle est leur part du total des dépenses? </a:t>
            </a:r>
          </a:p>
          <a:p>
            <a:endParaRPr lang="fr-FR"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Cette initiative devrait notamment contribuer à renforcer les systèmes nationaux de collecte et d’analyse des informations financières pour l’élaboration des politiques et la programmation du secteur WASH, et nous aider à mieux comprendre comment les ressources financières pour le secteur WASH sont allouées au niveau national et au niveau mondial. </a:t>
            </a:r>
          </a:p>
          <a:p>
            <a:endParaRPr lang="en-US" spc="-20" dirty="0"/>
          </a:p>
        </p:txBody>
      </p:sp>
      <p:sp>
        <p:nvSpPr>
          <p:cNvPr id="4" name="Slide Number Placeholder 3"/>
          <p:cNvSpPr>
            <a:spLocks noGrp="1"/>
          </p:cNvSpPr>
          <p:nvPr>
            <p:ph type="sldNum" sz="quarter" idx="10"/>
          </p:nvPr>
        </p:nvSpPr>
        <p:spPr/>
        <p:txBody>
          <a:bodyPr/>
          <a:lstStyle/>
          <a:p>
            <a:fld id="{1C6D6B3B-E705-B047-9B8A-83C91CBA9130}"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611372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smtClean="0"/>
              <a:t>Fiona </a:t>
            </a:r>
          </a:p>
          <a:p>
            <a:endParaRPr lang="fr-CH" dirty="0" smtClean="0"/>
          </a:p>
          <a:p>
            <a:r>
              <a:rPr lang="fr-CH" dirty="0" smtClean="0"/>
              <a:t>Quel est la suite?</a:t>
            </a:r>
          </a:p>
          <a:p>
            <a:endParaRPr lang="fr-CH" dirty="0" smtClean="0"/>
          </a:p>
          <a:p>
            <a:pPr marL="228600" indent="-228600">
              <a:buFont typeface="+mj-lt"/>
              <a:buAutoNum type="arabicPeriod"/>
            </a:pPr>
            <a:r>
              <a:rPr lang="fr-CH" dirty="0" smtClean="0"/>
              <a:t>L’idée est d’obtenir</a:t>
            </a:r>
            <a:r>
              <a:rPr lang="fr-CH" baseline="0" dirty="0" smtClean="0"/>
              <a:t> des commentaires sur les profiles afin d’être guidé de comment procéder dans le futur. Si l’indication est d’avancer avec les indicateurs proposés, l’objectif sera de travailler sur les lacunes et d’explorer la stratégie à long terme pour le suivi de ces comportements si telle est la recommandation de vous aujourd’hui. </a:t>
            </a:r>
          </a:p>
          <a:p>
            <a:pPr marL="228600" indent="-228600">
              <a:buFont typeface="+mj-lt"/>
              <a:buAutoNum type="arabicPeriod"/>
            </a:pPr>
            <a:r>
              <a:rPr lang="fr-CH" baseline="0" dirty="0" smtClean="0"/>
              <a:t>Vous pourrez observer des lacunes au niveau des données – un point de discussion est comment combler ces lacunes sans pour autant surcharger la collecte de données au niveau pays. </a:t>
            </a:r>
          </a:p>
          <a:p>
            <a:pPr marL="228600" indent="-228600">
              <a:buFont typeface="+mj-lt"/>
              <a:buAutoNum type="arabicPeriod"/>
            </a:pPr>
            <a:r>
              <a:rPr lang="fr-CH" baseline="0" dirty="0" smtClean="0"/>
              <a:t>Le développement de ces indicateurs sont alignés avec ce qui est proposé par exemple pour l’objectif 6 and les moyens de mise en œuvre</a:t>
            </a:r>
          </a:p>
          <a:p>
            <a:pPr marL="228600" indent="-228600">
              <a:buFont typeface="+mj-lt"/>
              <a:buAutoNum type="arabicPeriod"/>
            </a:pPr>
            <a:r>
              <a:rPr lang="fr-CH" baseline="0" dirty="0" smtClean="0"/>
              <a:t>Un point crucial est par rapport à la désagrégation des données des partenaires de développement pour obtenir des données pays plutôt que des données agrégées au niveau global.</a:t>
            </a:r>
          </a:p>
          <a:p>
            <a:pPr marL="228600" indent="-228600">
              <a:buFont typeface="+mj-lt"/>
              <a:buAutoNum type="arabicPeriod"/>
            </a:pPr>
            <a:r>
              <a:rPr lang="fr-CH" baseline="0" dirty="0" smtClean="0"/>
              <a:t>Quoiqu’il en soit, le prochaine cycle GLAAS débutera d’ici peu et les révisions à l’outil prendront en compte dans la mesure du possible des besoins en données de ces indicateurs. L’outil d’enquête pour les partenaires prendra également en compte les besoins en données des indicateurs.</a:t>
            </a:r>
          </a:p>
          <a:p>
            <a:pPr marL="228600" indent="-228600">
              <a:buFont typeface="+mj-lt"/>
              <a:buAutoNum type="arabicPeriod"/>
            </a:pPr>
            <a:r>
              <a:rPr lang="fr-CH" baseline="0" dirty="0" smtClean="0"/>
              <a:t>Suite à la requête d’un certain nombre de pays, nous prévoyons de continuer à soutenir les pays techniquement pour la mise en œuvre de TrackFin pour le suivi des finances pour l’eau, l’assainissement et l’hygiène.</a:t>
            </a:r>
          </a:p>
          <a:p>
            <a:pPr marL="228600" indent="-228600">
              <a:buFont typeface="+mj-lt"/>
              <a:buAutoNum type="arabicPeriod"/>
            </a:pPr>
            <a:r>
              <a:rPr lang="fr-CH" baseline="0" dirty="0" smtClean="0"/>
              <a:t>Le dernier point est que l’objectif de ces profiles soit qu’ils soient utiles, puissent avoir un impact tant au niveau national tant au niveau des partenaires de développement et finalement puissent engendrer un changement positif dans le cadre des ODD. </a:t>
            </a:r>
            <a:endParaRPr lang="fr-CH" dirty="0"/>
          </a:p>
        </p:txBody>
      </p:sp>
      <p:sp>
        <p:nvSpPr>
          <p:cNvPr id="4" name="Slide Number Placeholder 3"/>
          <p:cNvSpPr>
            <a:spLocks noGrp="1"/>
          </p:cNvSpPr>
          <p:nvPr>
            <p:ph type="sldNum" sz="quarter" idx="10"/>
          </p:nvPr>
        </p:nvSpPr>
        <p:spPr/>
        <p:txBody>
          <a:bodyPr/>
          <a:lstStyle/>
          <a:p>
            <a:pPr>
              <a:defRPr/>
            </a:pPr>
            <a:fld id="{665F5857-167B-46EA-A57E-62770E670BEE}"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282000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4A6361-0C70-3D48-AA53-10474A607E07}" type="datetimeFigureOut">
              <a:rPr lang="en-US" smtClean="0"/>
              <a:t>3/17/2016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9EB0F4-9DC9-5C44-ADB2-4DCA7607B72B}" type="slidenum">
              <a:rPr lang="en-US" smtClean="0"/>
              <a:t>‹#›</a:t>
            </a:fld>
            <a:endParaRPr lang="en-US" dirty="0"/>
          </a:p>
        </p:txBody>
      </p:sp>
    </p:spTree>
    <p:extLst>
      <p:ext uri="{BB962C8B-B14F-4D97-AF65-F5344CB8AC3E}">
        <p14:creationId xmlns:p14="http://schemas.microsoft.com/office/powerpoint/2010/main" val="3955787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4A6361-0C70-3D48-AA53-10474A607E07}" type="datetimeFigureOut">
              <a:rPr lang="en-US" smtClean="0"/>
              <a:t>3/17/2016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9EB0F4-9DC9-5C44-ADB2-4DCA7607B72B}" type="slidenum">
              <a:rPr lang="en-US" smtClean="0"/>
              <a:t>‹#›</a:t>
            </a:fld>
            <a:endParaRPr lang="en-US" dirty="0"/>
          </a:p>
        </p:txBody>
      </p:sp>
    </p:spTree>
    <p:extLst>
      <p:ext uri="{BB962C8B-B14F-4D97-AF65-F5344CB8AC3E}">
        <p14:creationId xmlns:p14="http://schemas.microsoft.com/office/powerpoint/2010/main" val="1963056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4A6361-0C70-3D48-AA53-10474A607E07}" type="datetimeFigureOut">
              <a:rPr lang="en-US" smtClean="0"/>
              <a:t>3/17/2016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9EB0F4-9DC9-5C44-ADB2-4DCA7607B72B}" type="slidenum">
              <a:rPr lang="en-US" smtClean="0"/>
              <a:t>‹#›</a:t>
            </a:fld>
            <a:endParaRPr lang="en-US" dirty="0"/>
          </a:p>
        </p:txBody>
      </p:sp>
    </p:spTree>
    <p:extLst>
      <p:ext uri="{BB962C8B-B14F-4D97-AF65-F5344CB8AC3E}">
        <p14:creationId xmlns:p14="http://schemas.microsoft.com/office/powerpoint/2010/main" val="2138844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bwMode="white">
          <a:xfrm>
            <a:off x="0" y="3189939"/>
            <a:ext cx="9144000" cy="366806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ltGray">
          <a:xfrm>
            <a:off x="0" y="2749296"/>
            <a:ext cx="9144000" cy="4108703"/>
          </a:xfrm>
          <a:prstGeom prst="rect">
            <a:avLst/>
          </a:prstGeom>
        </p:spPr>
      </p:pic>
      <p:sp>
        <p:nvSpPr>
          <p:cNvPr id="9" name="Title 1"/>
          <p:cNvSpPr>
            <a:spLocks noGrp="1"/>
          </p:cNvSpPr>
          <p:nvPr>
            <p:ph type="ctrTitle"/>
          </p:nvPr>
        </p:nvSpPr>
        <p:spPr>
          <a:xfrm>
            <a:off x="420278" y="3587757"/>
            <a:ext cx="8241959" cy="1372307"/>
          </a:xfrm>
          <a:prstGeom prst="rect">
            <a:avLst/>
          </a:prstGeom>
        </p:spPr>
        <p:txBody>
          <a:bodyPr>
            <a:normAutofit/>
          </a:bodyPr>
          <a:lstStyle>
            <a:lvl1pPr algn="l">
              <a:defRPr sz="3200" b="1" i="0" baseline="0">
                <a:solidFill>
                  <a:schemeClr val="bg1"/>
                </a:solidFill>
                <a:latin typeface="Arial" pitchFamily="34" charset="0"/>
                <a:cs typeface="Arial" pitchFamily="34" charset="0"/>
              </a:defRPr>
            </a:lvl1pPr>
          </a:lstStyle>
          <a:p>
            <a:endParaRPr lang="en-US" dirty="0"/>
          </a:p>
        </p:txBody>
      </p:sp>
      <p:sp>
        <p:nvSpPr>
          <p:cNvPr id="10" name="Subtitle 2"/>
          <p:cNvSpPr>
            <a:spLocks noGrp="1"/>
          </p:cNvSpPr>
          <p:nvPr>
            <p:ph type="subTitle" idx="1"/>
          </p:nvPr>
        </p:nvSpPr>
        <p:spPr>
          <a:xfrm>
            <a:off x="420279" y="5204353"/>
            <a:ext cx="8241958" cy="1221616"/>
          </a:xfrm>
          <a:prstGeom prst="rect">
            <a:avLst/>
          </a:prstGeom>
        </p:spPr>
        <p:txBody>
          <a:bodyPr/>
          <a:lstStyle>
            <a:lvl1pPr marL="0" indent="0" algn="l">
              <a:lnSpc>
                <a:spcPct val="100000"/>
              </a:lnSpc>
              <a:spcBef>
                <a:spcPts val="0"/>
              </a:spcBef>
              <a:spcAft>
                <a:spcPts val="1200"/>
              </a:spcAft>
              <a:buFontTx/>
              <a:buNone/>
              <a:defRPr sz="1800">
                <a:solidFill>
                  <a:schemeClr val="accent2">
                    <a:lumMod val="60000"/>
                    <a:lumOff val="40000"/>
                  </a:schemeClr>
                </a:solidFill>
              </a:defRPr>
            </a:lvl1pPr>
          </a:lstStyle>
          <a:p>
            <a:endParaRPr lang="en-US" dirty="0"/>
          </a:p>
        </p:txBody>
      </p:sp>
      <p:pic>
        <p:nvPicPr>
          <p:cNvPr id="6" name="Picture 5" descr="icon.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bwMode="black">
          <a:xfrm>
            <a:off x="6811099" y="548819"/>
            <a:ext cx="536448" cy="731520"/>
          </a:xfrm>
          <a:prstGeom prst="rect">
            <a:avLst/>
          </a:prstGeom>
        </p:spPr>
      </p:pic>
      <p:pic>
        <p:nvPicPr>
          <p:cNvPr id="12" name="Picture 11" descr="logo-with-gray.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bwMode="black">
          <a:xfrm>
            <a:off x="7450067" y="632011"/>
            <a:ext cx="1210122" cy="574945"/>
          </a:xfrm>
          <a:prstGeom prst="rect">
            <a:avLst/>
          </a:prstGeom>
        </p:spPr>
      </p:pic>
    </p:spTree>
    <p:extLst>
      <p:ext uri="{BB962C8B-B14F-4D97-AF65-F5344CB8AC3E}">
        <p14:creationId xmlns:p14="http://schemas.microsoft.com/office/powerpoint/2010/main" val="326429617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Black">
    <p:bg>
      <p:bgPr>
        <a:solidFill>
          <a:schemeClr val="tx2"/>
        </a:solidFill>
        <a:effectLst/>
      </p:bgPr>
    </p:bg>
    <p:spTree>
      <p:nvGrpSpPr>
        <p:cNvPr id="1" name=""/>
        <p:cNvGrpSpPr/>
        <p:nvPr/>
      </p:nvGrpSpPr>
      <p:grpSpPr>
        <a:xfrm>
          <a:off x="0" y="0"/>
          <a:ext cx="0" cy="0"/>
          <a:chOff x="0" y="0"/>
          <a:chExt cx="0" cy="0"/>
        </a:xfrm>
      </p:grpSpPr>
      <p:sp>
        <p:nvSpPr>
          <p:cNvPr id="4" name="Rectangle 3"/>
          <p:cNvSpPr/>
          <p:nvPr userDrawn="1"/>
        </p:nvSpPr>
        <p:spPr bwMode="white">
          <a:xfrm>
            <a:off x="0" y="3189939"/>
            <a:ext cx="9144000" cy="366806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ltGray">
          <a:xfrm>
            <a:off x="0" y="2749296"/>
            <a:ext cx="9144000" cy="4108703"/>
          </a:xfrm>
          <a:prstGeom prst="rect">
            <a:avLst/>
          </a:prstGeom>
        </p:spPr>
      </p:pic>
      <p:pic>
        <p:nvPicPr>
          <p:cNvPr id="2" name="Picture 1" descr="logo.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bwMode="black">
          <a:xfrm>
            <a:off x="7447695" y="630884"/>
            <a:ext cx="1212494" cy="576072"/>
          </a:xfrm>
          <a:prstGeom prst="rect">
            <a:avLst/>
          </a:prstGeom>
        </p:spPr>
      </p:pic>
      <p:sp>
        <p:nvSpPr>
          <p:cNvPr id="9" name="Title 1"/>
          <p:cNvSpPr>
            <a:spLocks noGrp="1"/>
          </p:cNvSpPr>
          <p:nvPr>
            <p:ph type="ctrTitle"/>
          </p:nvPr>
        </p:nvSpPr>
        <p:spPr>
          <a:xfrm>
            <a:off x="420278" y="3587757"/>
            <a:ext cx="8241959" cy="1372307"/>
          </a:xfrm>
          <a:prstGeom prst="rect">
            <a:avLst/>
          </a:prstGeom>
        </p:spPr>
        <p:txBody>
          <a:bodyPr>
            <a:normAutofit/>
          </a:bodyPr>
          <a:lstStyle>
            <a:lvl1pPr algn="l">
              <a:defRPr sz="3200" b="1" i="0" baseline="0">
                <a:solidFill>
                  <a:schemeClr val="bg1"/>
                </a:solidFill>
                <a:latin typeface="Arial" pitchFamily="34" charset="0"/>
                <a:cs typeface="Arial" pitchFamily="34" charset="0"/>
              </a:defRPr>
            </a:lvl1pPr>
          </a:lstStyle>
          <a:p>
            <a:endParaRPr lang="en-US" dirty="0"/>
          </a:p>
        </p:txBody>
      </p:sp>
      <p:sp>
        <p:nvSpPr>
          <p:cNvPr id="10" name="Subtitle 2"/>
          <p:cNvSpPr>
            <a:spLocks noGrp="1"/>
          </p:cNvSpPr>
          <p:nvPr>
            <p:ph type="subTitle" idx="1"/>
          </p:nvPr>
        </p:nvSpPr>
        <p:spPr>
          <a:xfrm>
            <a:off x="420279" y="5204353"/>
            <a:ext cx="8241958" cy="1221616"/>
          </a:xfrm>
          <a:prstGeom prst="rect">
            <a:avLst/>
          </a:prstGeom>
        </p:spPr>
        <p:txBody>
          <a:bodyPr/>
          <a:lstStyle>
            <a:lvl1pPr marL="0" indent="0" algn="l">
              <a:lnSpc>
                <a:spcPct val="100000"/>
              </a:lnSpc>
              <a:spcBef>
                <a:spcPts val="0"/>
              </a:spcBef>
              <a:spcAft>
                <a:spcPts val="1200"/>
              </a:spcAft>
              <a:buFontTx/>
              <a:buNone/>
              <a:defRPr sz="1800">
                <a:solidFill>
                  <a:schemeClr val="accent2">
                    <a:lumMod val="60000"/>
                    <a:lumOff val="40000"/>
                  </a:schemeClr>
                </a:solidFill>
              </a:defRPr>
            </a:lvl1pPr>
          </a:lstStyle>
          <a:p>
            <a:endParaRPr lang="en-US" dirty="0"/>
          </a:p>
        </p:txBody>
      </p:sp>
      <p:pic>
        <p:nvPicPr>
          <p:cNvPr id="12" name="Picture 11" descr="icon.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bwMode="black">
          <a:xfrm>
            <a:off x="6811099" y="548819"/>
            <a:ext cx="536448" cy="731520"/>
          </a:xfrm>
          <a:prstGeom prst="rect">
            <a:avLst/>
          </a:prstGeom>
        </p:spPr>
      </p:pic>
    </p:spTree>
    <p:extLst>
      <p:ext uri="{BB962C8B-B14F-4D97-AF65-F5344CB8AC3E}">
        <p14:creationId xmlns:p14="http://schemas.microsoft.com/office/powerpoint/2010/main" val="293984639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Teal">
    <p:spTree>
      <p:nvGrpSpPr>
        <p:cNvPr id="1" name=""/>
        <p:cNvGrpSpPr/>
        <p:nvPr/>
      </p:nvGrpSpPr>
      <p:grpSpPr>
        <a:xfrm>
          <a:off x="0" y="0"/>
          <a:ext cx="0" cy="0"/>
          <a:chOff x="0" y="0"/>
          <a:chExt cx="0" cy="0"/>
        </a:xfrm>
      </p:grpSpPr>
      <p:sp>
        <p:nvSpPr>
          <p:cNvPr id="5" name="Rectangle 4"/>
          <p:cNvSpPr/>
          <p:nvPr userDrawn="1"/>
        </p:nvSpPr>
        <p:spPr bwMode="white">
          <a:xfrm>
            <a:off x="0" y="1"/>
            <a:ext cx="91440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lang="en-US">
              <a:solidFill>
                <a:prstClr val="white"/>
              </a:solidFill>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ltGray">
          <a:xfrm>
            <a:off x="0" y="0"/>
            <a:ext cx="9144000" cy="6858000"/>
          </a:xfrm>
          <a:prstGeom prst="rect">
            <a:avLst/>
          </a:prstGeom>
        </p:spPr>
      </p:pic>
      <p:sp>
        <p:nvSpPr>
          <p:cNvPr id="3" name="Title 1"/>
          <p:cNvSpPr>
            <a:spLocks noGrp="1"/>
          </p:cNvSpPr>
          <p:nvPr>
            <p:ph type="ctrTitle"/>
          </p:nvPr>
        </p:nvSpPr>
        <p:spPr>
          <a:xfrm>
            <a:off x="420278" y="3587757"/>
            <a:ext cx="8241959" cy="1372307"/>
          </a:xfrm>
          <a:prstGeom prst="rect">
            <a:avLst/>
          </a:prstGeom>
        </p:spPr>
        <p:txBody>
          <a:bodyPr>
            <a:normAutofit/>
          </a:bodyPr>
          <a:lstStyle>
            <a:lvl1pPr algn="l">
              <a:defRPr sz="2400" b="1" i="0" baseline="0">
                <a:solidFill>
                  <a:schemeClr val="bg1"/>
                </a:solidFill>
                <a:latin typeface="Arial" pitchFamily="34" charset="0"/>
                <a:cs typeface="Arial" pitchFamily="34" charset="0"/>
              </a:defRPr>
            </a:lvl1pPr>
          </a:lstStyle>
          <a:p>
            <a:endParaRPr lang="en-US" dirty="0"/>
          </a:p>
        </p:txBody>
      </p:sp>
      <p:sp>
        <p:nvSpPr>
          <p:cNvPr id="4" name="Subtitle 2"/>
          <p:cNvSpPr>
            <a:spLocks noGrp="1"/>
          </p:cNvSpPr>
          <p:nvPr>
            <p:ph type="subTitle" idx="1"/>
          </p:nvPr>
        </p:nvSpPr>
        <p:spPr>
          <a:xfrm>
            <a:off x="420279" y="5204353"/>
            <a:ext cx="8241958" cy="1221616"/>
          </a:xfrm>
          <a:prstGeom prst="rect">
            <a:avLst/>
          </a:prstGeom>
        </p:spPr>
        <p:txBody>
          <a:bodyPr/>
          <a:lstStyle>
            <a:lvl1pPr marL="0" indent="0" algn="l">
              <a:lnSpc>
                <a:spcPct val="100000"/>
              </a:lnSpc>
              <a:spcBef>
                <a:spcPts val="0"/>
              </a:spcBef>
              <a:spcAft>
                <a:spcPts val="1200"/>
              </a:spcAft>
              <a:buFontTx/>
              <a:buNone/>
              <a:defRPr sz="1800">
                <a:solidFill>
                  <a:schemeClr val="bg2">
                    <a:lumMod val="20000"/>
                    <a:lumOff val="80000"/>
                  </a:schemeClr>
                </a:solidFill>
              </a:defRPr>
            </a:lvl1pPr>
          </a:lstStyle>
          <a:p>
            <a:endParaRPr lang="en-US" dirty="0"/>
          </a:p>
        </p:txBody>
      </p:sp>
      <p:sp>
        <p:nvSpPr>
          <p:cNvPr id="8" name="Rectangle 7"/>
          <p:cNvSpPr/>
          <p:nvPr userDrawn="1"/>
        </p:nvSpPr>
        <p:spPr bwMode="white">
          <a:xfrm>
            <a:off x="8179603" y="530352"/>
            <a:ext cx="644848" cy="77522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pic>
        <p:nvPicPr>
          <p:cNvPr id="9" name="Picture 8" descr="icon-ko.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bwMode="black">
          <a:xfrm>
            <a:off x="8221717" y="548819"/>
            <a:ext cx="536448" cy="731520"/>
          </a:xfrm>
          <a:prstGeom prst="rect">
            <a:avLst/>
          </a:prstGeom>
        </p:spPr>
      </p:pic>
    </p:spTree>
    <p:extLst>
      <p:ext uri="{BB962C8B-B14F-4D97-AF65-F5344CB8AC3E}">
        <p14:creationId xmlns:p14="http://schemas.microsoft.com/office/powerpoint/2010/main" val="268755713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pring Green">
    <p:spTree>
      <p:nvGrpSpPr>
        <p:cNvPr id="1" name=""/>
        <p:cNvGrpSpPr/>
        <p:nvPr/>
      </p:nvGrpSpPr>
      <p:grpSpPr>
        <a:xfrm>
          <a:off x="0" y="0"/>
          <a:ext cx="0" cy="0"/>
          <a:chOff x="0" y="0"/>
          <a:chExt cx="0" cy="0"/>
        </a:xfrm>
      </p:grpSpPr>
      <p:sp>
        <p:nvSpPr>
          <p:cNvPr id="5" name="Rectangle 4"/>
          <p:cNvSpPr/>
          <p:nvPr userDrawn="1"/>
        </p:nvSpPr>
        <p:spPr bwMode="white">
          <a:xfrm>
            <a:off x="0" y="1"/>
            <a:ext cx="9144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lang="en-US">
              <a:solidFill>
                <a:prstClr val="white"/>
              </a:solidFill>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ltGray">
          <a:xfrm>
            <a:off x="0" y="0"/>
            <a:ext cx="9144000" cy="6858000"/>
          </a:xfrm>
          <a:prstGeom prst="rect">
            <a:avLst/>
          </a:prstGeom>
        </p:spPr>
      </p:pic>
      <p:sp>
        <p:nvSpPr>
          <p:cNvPr id="3" name="Title 1"/>
          <p:cNvSpPr>
            <a:spLocks noGrp="1"/>
          </p:cNvSpPr>
          <p:nvPr>
            <p:ph type="ctrTitle"/>
          </p:nvPr>
        </p:nvSpPr>
        <p:spPr>
          <a:xfrm>
            <a:off x="420278" y="3587757"/>
            <a:ext cx="8241959" cy="1372307"/>
          </a:xfrm>
          <a:prstGeom prst="rect">
            <a:avLst/>
          </a:prstGeom>
        </p:spPr>
        <p:txBody>
          <a:bodyPr>
            <a:normAutofit/>
          </a:bodyPr>
          <a:lstStyle>
            <a:lvl1pPr algn="l">
              <a:defRPr sz="2400" b="1" i="0" baseline="0">
                <a:solidFill>
                  <a:schemeClr val="bg1"/>
                </a:solidFill>
                <a:latin typeface="Arial" pitchFamily="34" charset="0"/>
                <a:cs typeface="Arial" pitchFamily="34" charset="0"/>
              </a:defRPr>
            </a:lvl1pPr>
          </a:lstStyle>
          <a:p>
            <a:endParaRPr lang="en-US" dirty="0"/>
          </a:p>
        </p:txBody>
      </p:sp>
      <p:sp>
        <p:nvSpPr>
          <p:cNvPr id="4" name="Subtitle 2"/>
          <p:cNvSpPr>
            <a:spLocks noGrp="1"/>
          </p:cNvSpPr>
          <p:nvPr>
            <p:ph type="subTitle" idx="1"/>
          </p:nvPr>
        </p:nvSpPr>
        <p:spPr>
          <a:xfrm>
            <a:off x="420279" y="5204353"/>
            <a:ext cx="8241958" cy="1221616"/>
          </a:xfrm>
          <a:prstGeom prst="rect">
            <a:avLst/>
          </a:prstGeom>
        </p:spPr>
        <p:txBody>
          <a:bodyPr/>
          <a:lstStyle>
            <a:lvl1pPr marL="0" indent="0" algn="l">
              <a:lnSpc>
                <a:spcPct val="100000"/>
              </a:lnSpc>
              <a:spcBef>
                <a:spcPts val="0"/>
              </a:spcBef>
              <a:spcAft>
                <a:spcPts val="1200"/>
              </a:spcAft>
              <a:buFontTx/>
              <a:buNone/>
              <a:defRPr sz="1800">
                <a:solidFill>
                  <a:schemeClr val="accent2">
                    <a:lumMod val="20000"/>
                    <a:lumOff val="80000"/>
                  </a:schemeClr>
                </a:solidFill>
              </a:defRPr>
            </a:lvl1pPr>
          </a:lstStyle>
          <a:p>
            <a:endParaRPr lang="en-US" dirty="0"/>
          </a:p>
        </p:txBody>
      </p:sp>
      <p:sp>
        <p:nvSpPr>
          <p:cNvPr id="8" name="Rectangle 7"/>
          <p:cNvSpPr/>
          <p:nvPr userDrawn="1"/>
        </p:nvSpPr>
        <p:spPr bwMode="white">
          <a:xfrm>
            <a:off x="8179603" y="530352"/>
            <a:ext cx="644848" cy="7752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pic>
        <p:nvPicPr>
          <p:cNvPr id="9" name="Picture 8" descr="icon-ko.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bwMode="black">
          <a:xfrm>
            <a:off x="8221717" y="548819"/>
            <a:ext cx="536448" cy="731520"/>
          </a:xfrm>
          <a:prstGeom prst="rect">
            <a:avLst/>
          </a:prstGeom>
          <a:noFill/>
        </p:spPr>
      </p:pic>
    </p:spTree>
    <p:extLst>
      <p:ext uri="{BB962C8B-B14F-4D97-AF65-F5344CB8AC3E}">
        <p14:creationId xmlns:p14="http://schemas.microsoft.com/office/powerpoint/2010/main" val="304317264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Light Blue">
    <p:spTree>
      <p:nvGrpSpPr>
        <p:cNvPr id="1" name=""/>
        <p:cNvGrpSpPr/>
        <p:nvPr/>
      </p:nvGrpSpPr>
      <p:grpSpPr>
        <a:xfrm>
          <a:off x="0" y="0"/>
          <a:ext cx="0" cy="0"/>
          <a:chOff x="0" y="0"/>
          <a:chExt cx="0" cy="0"/>
        </a:xfrm>
      </p:grpSpPr>
      <p:sp>
        <p:nvSpPr>
          <p:cNvPr id="5" name="Rectangle 4"/>
          <p:cNvSpPr/>
          <p:nvPr userDrawn="1"/>
        </p:nvSpPr>
        <p:spPr bwMode="white">
          <a:xfrm>
            <a:off x="0" y="1"/>
            <a:ext cx="9144000"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lang="en-US">
              <a:solidFill>
                <a:prstClr val="white"/>
              </a:soli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ltGray">
          <a:xfrm>
            <a:off x="0" y="0"/>
            <a:ext cx="9144000" cy="6858000"/>
          </a:xfrm>
          <a:prstGeom prst="rect">
            <a:avLst/>
          </a:prstGeom>
        </p:spPr>
      </p:pic>
      <p:sp>
        <p:nvSpPr>
          <p:cNvPr id="3" name="Title 1"/>
          <p:cNvSpPr>
            <a:spLocks noGrp="1"/>
          </p:cNvSpPr>
          <p:nvPr>
            <p:ph type="ctrTitle"/>
          </p:nvPr>
        </p:nvSpPr>
        <p:spPr>
          <a:xfrm>
            <a:off x="420278" y="3587757"/>
            <a:ext cx="8241959" cy="1372307"/>
          </a:xfrm>
          <a:prstGeom prst="rect">
            <a:avLst/>
          </a:prstGeom>
        </p:spPr>
        <p:txBody>
          <a:bodyPr>
            <a:normAutofit/>
          </a:bodyPr>
          <a:lstStyle>
            <a:lvl1pPr algn="l">
              <a:defRPr sz="2400" b="1" i="0" baseline="0">
                <a:solidFill>
                  <a:schemeClr val="bg1"/>
                </a:solidFill>
                <a:latin typeface="Arial" pitchFamily="34" charset="0"/>
                <a:cs typeface="Arial" pitchFamily="34" charset="0"/>
              </a:defRPr>
            </a:lvl1pPr>
          </a:lstStyle>
          <a:p>
            <a:endParaRPr lang="en-US" dirty="0"/>
          </a:p>
        </p:txBody>
      </p:sp>
      <p:sp>
        <p:nvSpPr>
          <p:cNvPr id="4" name="Subtitle 2"/>
          <p:cNvSpPr>
            <a:spLocks noGrp="1"/>
          </p:cNvSpPr>
          <p:nvPr>
            <p:ph type="subTitle" idx="1"/>
          </p:nvPr>
        </p:nvSpPr>
        <p:spPr>
          <a:xfrm>
            <a:off x="420279" y="5204353"/>
            <a:ext cx="8241958" cy="1221616"/>
          </a:xfrm>
          <a:prstGeom prst="rect">
            <a:avLst/>
          </a:prstGeom>
        </p:spPr>
        <p:txBody>
          <a:bodyPr/>
          <a:lstStyle>
            <a:lvl1pPr marL="0" indent="0" algn="l">
              <a:lnSpc>
                <a:spcPct val="100000"/>
              </a:lnSpc>
              <a:spcBef>
                <a:spcPts val="0"/>
              </a:spcBef>
              <a:spcAft>
                <a:spcPts val="1200"/>
              </a:spcAft>
              <a:buFontTx/>
              <a:buNone/>
              <a:defRPr sz="1800">
                <a:solidFill>
                  <a:schemeClr val="accent3">
                    <a:lumMod val="20000"/>
                    <a:lumOff val="80000"/>
                  </a:schemeClr>
                </a:solidFill>
              </a:defRPr>
            </a:lvl1pPr>
          </a:lstStyle>
          <a:p>
            <a:endParaRPr lang="en-US" dirty="0"/>
          </a:p>
        </p:txBody>
      </p:sp>
      <p:sp>
        <p:nvSpPr>
          <p:cNvPr id="8" name="Rectangle 7"/>
          <p:cNvSpPr/>
          <p:nvPr userDrawn="1"/>
        </p:nvSpPr>
        <p:spPr bwMode="white">
          <a:xfrm>
            <a:off x="8179603" y="530352"/>
            <a:ext cx="644848" cy="775220"/>
          </a:xfrm>
          <a:prstGeom prst="rect">
            <a:avLst/>
          </a:prstGeom>
          <a:solidFill>
            <a:srgbClr val="69B7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pic>
        <p:nvPicPr>
          <p:cNvPr id="9" name="Picture 8" descr="icon-ko.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bwMode="black">
          <a:xfrm>
            <a:off x="8221717" y="548819"/>
            <a:ext cx="536448" cy="731520"/>
          </a:xfrm>
          <a:prstGeom prst="rect">
            <a:avLst/>
          </a:prstGeom>
        </p:spPr>
      </p:pic>
    </p:spTree>
    <p:extLst>
      <p:ext uri="{BB962C8B-B14F-4D97-AF65-F5344CB8AC3E}">
        <p14:creationId xmlns:p14="http://schemas.microsoft.com/office/powerpoint/2010/main" val="139403793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Cranberry">
    <p:spTree>
      <p:nvGrpSpPr>
        <p:cNvPr id="1" name=""/>
        <p:cNvGrpSpPr/>
        <p:nvPr/>
      </p:nvGrpSpPr>
      <p:grpSpPr>
        <a:xfrm>
          <a:off x="0" y="0"/>
          <a:ext cx="0" cy="0"/>
          <a:chOff x="0" y="0"/>
          <a:chExt cx="0" cy="0"/>
        </a:xfrm>
      </p:grpSpPr>
      <p:sp>
        <p:nvSpPr>
          <p:cNvPr id="5" name="Rectangle 4"/>
          <p:cNvSpPr/>
          <p:nvPr userDrawn="1"/>
        </p:nvSpPr>
        <p:spPr bwMode="white">
          <a:xfrm>
            <a:off x="0" y="1"/>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lang="en-US">
              <a:solidFill>
                <a:prstClr val="white"/>
              </a:solidFill>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ltGray">
          <a:xfrm>
            <a:off x="0" y="0"/>
            <a:ext cx="9144000" cy="6858000"/>
          </a:xfrm>
          <a:prstGeom prst="rect">
            <a:avLst/>
          </a:prstGeom>
        </p:spPr>
      </p:pic>
      <p:sp>
        <p:nvSpPr>
          <p:cNvPr id="3" name="Title 1"/>
          <p:cNvSpPr>
            <a:spLocks noGrp="1"/>
          </p:cNvSpPr>
          <p:nvPr>
            <p:ph type="ctrTitle"/>
          </p:nvPr>
        </p:nvSpPr>
        <p:spPr>
          <a:xfrm>
            <a:off x="420278" y="3587757"/>
            <a:ext cx="8241959" cy="1372307"/>
          </a:xfrm>
          <a:prstGeom prst="rect">
            <a:avLst/>
          </a:prstGeom>
        </p:spPr>
        <p:txBody>
          <a:bodyPr>
            <a:normAutofit/>
          </a:bodyPr>
          <a:lstStyle>
            <a:lvl1pPr algn="l">
              <a:defRPr sz="2400" b="1" i="0" baseline="0">
                <a:solidFill>
                  <a:schemeClr val="bg1"/>
                </a:solidFill>
                <a:latin typeface="Arial" pitchFamily="34" charset="0"/>
                <a:cs typeface="Arial" pitchFamily="34" charset="0"/>
              </a:defRPr>
            </a:lvl1pPr>
          </a:lstStyle>
          <a:p>
            <a:endParaRPr lang="en-US" dirty="0"/>
          </a:p>
        </p:txBody>
      </p:sp>
      <p:sp>
        <p:nvSpPr>
          <p:cNvPr id="4" name="Subtitle 2"/>
          <p:cNvSpPr>
            <a:spLocks noGrp="1"/>
          </p:cNvSpPr>
          <p:nvPr>
            <p:ph type="subTitle" idx="1"/>
          </p:nvPr>
        </p:nvSpPr>
        <p:spPr>
          <a:xfrm>
            <a:off x="420279" y="5204353"/>
            <a:ext cx="8241958" cy="1221616"/>
          </a:xfrm>
          <a:prstGeom prst="rect">
            <a:avLst/>
          </a:prstGeom>
        </p:spPr>
        <p:txBody>
          <a:bodyPr/>
          <a:lstStyle>
            <a:lvl1pPr marL="0" indent="0" algn="l">
              <a:lnSpc>
                <a:spcPct val="100000"/>
              </a:lnSpc>
              <a:spcBef>
                <a:spcPts val="0"/>
              </a:spcBef>
              <a:spcAft>
                <a:spcPts val="1200"/>
              </a:spcAft>
              <a:buFontTx/>
              <a:buNone/>
              <a:defRPr sz="1800">
                <a:solidFill>
                  <a:schemeClr val="accent5">
                    <a:lumMod val="20000"/>
                    <a:lumOff val="80000"/>
                  </a:schemeClr>
                </a:solidFill>
              </a:defRPr>
            </a:lvl1pPr>
          </a:lstStyle>
          <a:p>
            <a:endParaRPr lang="en-US" dirty="0"/>
          </a:p>
        </p:txBody>
      </p:sp>
      <p:sp>
        <p:nvSpPr>
          <p:cNvPr id="8" name="Rectangle 7"/>
          <p:cNvSpPr/>
          <p:nvPr userDrawn="1"/>
        </p:nvSpPr>
        <p:spPr bwMode="white">
          <a:xfrm>
            <a:off x="8179603" y="530352"/>
            <a:ext cx="644848" cy="77522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pic>
        <p:nvPicPr>
          <p:cNvPr id="9" name="Picture 8" descr="icon-ko.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bwMode="black">
          <a:xfrm>
            <a:off x="8221717" y="548819"/>
            <a:ext cx="536448" cy="731520"/>
          </a:xfrm>
          <a:prstGeom prst="rect">
            <a:avLst/>
          </a:prstGeom>
        </p:spPr>
      </p:pic>
    </p:spTree>
    <p:extLst>
      <p:ext uri="{BB962C8B-B14F-4D97-AF65-F5344CB8AC3E}">
        <p14:creationId xmlns:p14="http://schemas.microsoft.com/office/powerpoint/2010/main" val="391519481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6" name="Picture 5" descr="dots-text-bottom.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6181344"/>
            <a:ext cx="9144000" cy="676656"/>
          </a:xfrm>
          <a:prstGeom prst="rect">
            <a:avLst/>
          </a:prstGeom>
        </p:spPr>
      </p:pic>
      <p:sp>
        <p:nvSpPr>
          <p:cNvPr id="4" name="TextBox 3"/>
          <p:cNvSpPr txBox="1"/>
          <p:nvPr userDrawn="1"/>
        </p:nvSpPr>
        <p:spPr>
          <a:xfrm>
            <a:off x="8425838" y="6318577"/>
            <a:ext cx="398613" cy="246221"/>
          </a:xfrm>
          <a:prstGeom prst="rect">
            <a:avLst/>
          </a:prstGeom>
          <a:noFill/>
        </p:spPr>
        <p:txBody>
          <a:bodyPr wrap="square">
            <a:spAutoFit/>
          </a:bodyPr>
          <a:lstStyle/>
          <a:p>
            <a:pPr algn="ctr" fontAlgn="base">
              <a:spcBef>
                <a:spcPct val="0"/>
              </a:spcBef>
              <a:spcAft>
                <a:spcPct val="0"/>
              </a:spcAft>
              <a:defRPr/>
            </a:pPr>
            <a:fld id="{110A82C9-CD7B-4ACC-AC4C-C3490ED993E6}" type="slidenum">
              <a:rPr lang="en-US" sz="1000" b="1">
                <a:solidFill>
                  <a:srgbClr val="0A9294"/>
                </a:solidFill>
                <a:ea typeface="ＭＳ Ｐゴシック" charset="-128"/>
                <a:cs typeface="Arial" charset="0"/>
              </a:rPr>
              <a:pPr algn="ctr" fontAlgn="base">
                <a:spcBef>
                  <a:spcPct val="0"/>
                </a:spcBef>
                <a:spcAft>
                  <a:spcPct val="0"/>
                </a:spcAft>
                <a:defRPr/>
              </a:pPr>
              <a:t>‹#›</a:t>
            </a:fld>
            <a:endParaRPr lang="en-US" sz="1000" b="1" dirty="0">
              <a:solidFill>
                <a:srgbClr val="0A9294"/>
              </a:solidFill>
              <a:ea typeface="ＭＳ Ｐゴシック" charset="-128"/>
              <a:cs typeface="Arial" charset="0"/>
            </a:endParaRPr>
          </a:p>
        </p:txBody>
      </p:sp>
      <p:sp>
        <p:nvSpPr>
          <p:cNvPr id="2" name="Title 1"/>
          <p:cNvSpPr>
            <a:spLocks noGrp="1"/>
          </p:cNvSpPr>
          <p:nvPr>
            <p:ph type="title"/>
          </p:nvPr>
        </p:nvSpPr>
        <p:spPr>
          <a:xfrm>
            <a:off x="411238" y="524088"/>
            <a:ext cx="7454305" cy="780143"/>
          </a:xfrm>
          <a:prstGeom prst="rect">
            <a:avLst/>
          </a:prstGeom>
        </p:spPr>
        <p:txBody>
          <a:bodyPr/>
          <a:lstStyle>
            <a:lvl1pPr algn="l">
              <a:lnSpc>
                <a:spcPts val="2600"/>
              </a:lnSpc>
              <a:defRPr sz="2400" b="1" i="0">
                <a:solidFill>
                  <a:schemeClr val="bg2"/>
                </a:solidFill>
                <a:latin typeface="Arial" pitchFamily="34" charset="0"/>
                <a:cs typeface="Arial" pitchFamily="34" charset="0"/>
              </a:defRPr>
            </a:lvl1pPr>
          </a:lstStyle>
          <a:p>
            <a:r>
              <a:rPr lang="en-US" dirty="0" smtClean="0"/>
              <a:t>Click to edit Master title</a:t>
            </a:r>
            <a:endParaRPr lang="en-US" dirty="0"/>
          </a:p>
        </p:txBody>
      </p:sp>
      <p:sp>
        <p:nvSpPr>
          <p:cNvPr id="3" name="Content Placeholder 2"/>
          <p:cNvSpPr>
            <a:spLocks noGrp="1"/>
          </p:cNvSpPr>
          <p:nvPr>
            <p:ph idx="1"/>
          </p:nvPr>
        </p:nvSpPr>
        <p:spPr>
          <a:xfrm>
            <a:off x="411238" y="1716598"/>
            <a:ext cx="8324775" cy="4541308"/>
          </a:xfrm>
          <a:prstGeom prst="rect">
            <a:avLst/>
          </a:prstGeom>
        </p:spPr>
        <p:txBody>
          <a:bodyPr/>
          <a:lstStyle>
            <a:lvl1pPr>
              <a:lnSpc>
                <a:spcPct val="100000"/>
              </a:lnSpc>
              <a:spcBef>
                <a:spcPts val="0"/>
              </a:spcBef>
              <a:spcAft>
                <a:spcPts val="1200"/>
              </a:spcAft>
              <a:buClr>
                <a:schemeClr val="bg2"/>
              </a:buClr>
              <a:defRPr sz="2000" b="0">
                <a:solidFill>
                  <a:schemeClr val="accent1">
                    <a:lumMod val="50000"/>
                  </a:schemeClr>
                </a:solidFill>
                <a:latin typeface="+mn-lt"/>
                <a:cs typeface="Arial" pitchFamily="34" charset="0"/>
              </a:defRPr>
            </a:lvl1pPr>
            <a:lvl2pPr>
              <a:lnSpc>
                <a:spcPct val="100000"/>
              </a:lnSpc>
              <a:spcBef>
                <a:spcPts val="0"/>
              </a:spcBef>
              <a:spcAft>
                <a:spcPts val="1200"/>
              </a:spcAft>
              <a:buClr>
                <a:schemeClr val="bg2"/>
              </a:buClr>
              <a:buFont typeface="Arial"/>
              <a:buChar char="•"/>
              <a:defRPr sz="2000">
                <a:solidFill>
                  <a:schemeClr val="accent1"/>
                </a:solidFill>
                <a:latin typeface="+mn-lt"/>
                <a:cs typeface="Arial" pitchFamily="34" charset="0"/>
              </a:defRPr>
            </a:lvl2pPr>
            <a:lvl3pPr>
              <a:lnSpc>
                <a:spcPct val="100000"/>
              </a:lnSpc>
              <a:spcBef>
                <a:spcPts val="0"/>
              </a:spcBef>
              <a:spcAft>
                <a:spcPts val="1200"/>
              </a:spcAft>
              <a:buClr>
                <a:schemeClr val="bg2"/>
              </a:buClr>
              <a:buFont typeface="Arial"/>
              <a:buChar char="•"/>
              <a:defRPr sz="1600">
                <a:solidFill>
                  <a:schemeClr val="accent1"/>
                </a:solidFill>
                <a:latin typeface="+mn-lt"/>
                <a:cs typeface="Arial" pitchFamily="34" charset="0"/>
              </a:defRPr>
            </a:lvl3pPr>
            <a:lvl4pPr>
              <a:lnSpc>
                <a:spcPct val="100000"/>
              </a:lnSpc>
              <a:spcBef>
                <a:spcPts val="0"/>
              </a:spcBef>
              <a:spcAft>
                <a:spcPts val="1200"/>
              </a:spcAft>
              <a:buClr>
                <a:schemeClr val="bg2"/>
              </a:buClr>
              <a:buFont typeface="Arial"/>
              <a:buChar char="•"/>
              <a:defRPr sz="1600">
                <a:solidFill>
                  <a:schemeClr val="accent1"/>
                </a:solidFill>
                <a:latin typeface="+mn-lt"/>
                <a:cs typeface="Arial" pitchFamily="34" charset="0"/>
              </a:defRPr>
            </a:lvl4pPr>
            <a:lvl5pPr>
              <a:buClr>
                <a:srgbClr val="005996"/>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13284401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ots-text-bottom.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ltGray">
          <a:xfrm>
            <a:off x="0" y="6181344"/>
            <a:ext cx="9144000" cy="676656"/>
          </a:xfrm>
          <a:prstGeom prst="rect">
            <a:avLst/>
          </a:prstGeom>
        </p:spPr>
      </p:pic>
      <p:sp>
        <p:nvSpPr>
          <p:cNvPr id="10" name="TextBox 9"/>
          <p:cNvSpPr txBox="1"/>
          <p:nvPr userDrawn="1"/>
        </p:nvSpPr>
        <p:spPr>
          <a:xfrm>
            <a:off x="8425838" y="6318577"/>
            <a:ext cx="398613" cy="246221"/>
          </a:xfrm>
          <a:prstGeom prst="rect">
            <a:avLst/>
          </a:prstGeom>
          <a:noFill/>
        </p:spPr>
        <p:txBody>
          <a:bodyPr wrap="square">
            <a:spAutoFit/>
          </a:bodyPr>
          <a:lstStyle/>
          <a:p>
            <a:pPr algn="ctr" fontAlgn="base">
              <a:spcBef>
                <a:spcPct val="0"/>
              </a:spcBef>
              <a:spcAft>
                <a:spcPct val="0"/>
              </a:spcAft>
              <a:defRPr/>
            </a:pPr>
            <a:fld id="{110A82C9-CD7B-4ACC-AC4C-C3490ED993E6}" type="slidenum">
              <a:rPr lang="en-US" sz="1000" b="1">
                <a:solidFill>
                  <a:srgbClr val="0A9294"/>
                </a:solidFill>
                <a:ea typeface="ＭＳ Ｐゴシック" charset="-128"/>
                <a:cs typeface="Arial" charset="0"/>
              </a:rPr>
              <a:pPr algn="ctr" fontAlgn="base">
                <a:spcBef>
                  <a:spcPct val="0"/>
                </a:spcBef>
                <a:spcAft>
                  <a:spcPct val="0"/>
                </a:spcAft>
                <a:defRPr/>
              </a:pPr>
              <a:t>‹#›</a:t>
            </a:fld>
            <a:endParaRPr lang="en-US" sz="1000" b="1" dirty="0">
              <a:solidFill>
                <a:srgbClr val="0A9294"/>
              </a:solidFill>
              <a:ea typeface="ＭＳ Ｐゴシック" charset="-128"/>
              <a:cs typeface="Arial" charset="0"/>
            </a:endParaRPr>
          </a:p>
        </p:txBody>
      </p:sp>
      <p:sp>
        <p:nvSpPr>
          <p:cNvPr id="2" name="Title 1"/>
          <p:cNvSpPr>
            <a:spLocks noGrp="1"/>
          </p:cNvSpPr>
          <p:nvPr>
            <p:ph type="title"/>
          </p:nvPr>
        </p:nvSpPr>
        <p:spPr/>
        <p:txBody>
          <a:bodyPr/>
          <a:lstStyle>
            <a:lvl1pPr algn="l">
              <a:lnSpc>
                <a:spcPts val="2600"/>
              </a:lnSpc>
              <a:defRPr>
                <a:solidFill>
                  <a:srgbClr val="0A9294"/>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05211" y="1719032"/>
            <a:ext cx="4139802" cy="4525963"/>
          </a:xfrm>
        </p:spPr>
        <p:txBody>
          <a:bodyPr/>
          <a:lstStyle>
            <a:lvl1pPr marL="342900" indent="-342900">
              <a:spcBef>
                <a:spcPts val="0"/>
              </a:spcBef>
              <a:spcAft>
                <a:spcPts val="1200"/>
              </a:spcAft>
              <a:buClr>
                <a:schemeClr val="bg2"/>
              </a:buClr>
              <a:buFont typeface="Arial"/>
              <a:buChar char="•"/>
              <a:defRPr sz="2000"/>
            </a:lvl1pPr>
            <a:lvl2pPr marL="627063" indent="-287338">
              <a:spcBef>
                <a:spcPts val="0"/>
              </a:spcBef>
              <a:spcAft>
                <a:spcPts val="1200"/>
              </a:spcAft>
              <a:buClr>
                <a:schemeClr val="bg2"/>
              </a:buClr>
              <a:buFont typeface="Arial"/>
              <a:buChar char="•"/>
              <a:defRPr sz="1800"/>
            </a:lvl2pPr>
            <a:lvl3pPr marL="857250" indent="-230188">
              <a:spcBef>
                <a:spcPts val="0"/>
              </a:spcBef>
              <a:spcAft>
                <a:spcPts val="1200"/>
              </a:spcAft>
              <a:buClr>
                <a:schemeClr val="bg2"/>
              </a:buClr>
              <a:buFont typeface="Arial"/>
              <a:buChar char="•"/>
              <a:defRPr sz="1600"/>
            </a:lvl3pPr>
            <a:lvl4pPr marL="1085850" indent="-228600">
              <a:spcBef>
                <a:spcPts val="0"/>
              </a:spcBef>
              <a:spcAft>
                <a:spcPts val="1200"/>
              </a:spcAft>
              <a:buClr>
                <a:schemeClr val="bg2"/>
              </a:buClr>
              <a:buFont typeface="Arial"/>
              <a:buChar char="•"/>
              <a:defRPr sz="1400"/>
            </a:lvl4pPr>
            <a:lvl5pPr>
              <a:spcBef>
                <a:spcPts val="0"/>
              </a:spcBef>
              <a:spcAft>
                <a:spcPts val="1200"/>
              </a:spcAft>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596211" y="1719032"/>
            <a:ext cx="4139802" cy="4525963"/>
          </a:xfrm>
        </p:spPr>
        <p:txBody>
          <a:bodyPr/>
          <a:lstStyle>
            <a:lvl1pPr marL="342900" indent="-342900">
              <a:spcBef>
                <a:spcPts val="0"/>
              </a:spcBef>
              <a:spcAft>
                <a:spcPts val="1200"/>
              </a:spcAft>
              <a:buClr>
                <a:schemeClr val="bg2"/>
              </a:buClr>
              <a:buFont typeface="Arial"/>
              <a:buChar char="•"/>
              <a:defRPr sz="2000"/>
            </a:lvl1pPr>
            <a:lvl2pPr marL="627063" indent="-287338">
              <a:spcBef>
                <a:spcPts val="0"/>
              </a:spcBef>
              <a:spcAft>
                <a:spcPts val="1200"/>
              </a:spcAft>
              <a:buClr>
                <a:schemeClr val="bg2"/>
              </a:buClr>
              <a:buFont typeface="Arial"/>
              <a:buChar char="•"/>
              <a:defRPr sz="1800"/>
            </a:lvl2pPr>
            <a:lvl3pPr marL="857250" indent="-230188">
              <a:spcBef>
                <a:spcPts val="0"/>
              </a:spcBef>
              <a:spcAft>
                <a:spcPts val="1200"/>
              </a:spcAft>
              <a:buClr>
                <a:schemeClr val="bg2"/>
              </a:buClr>
              <a:buFont typeface="Arial"/>
              <a:buChar char="•"/>
              <a:defRPr sz="1600"/>
            </a:lvl3pPr>
            <a:lvl4pPr marL="1085850" indent="-228600">
              <a:spcBef>
                <a:spcPts val="0"/>
              </a:spcBef>
              <a:spcAft>
                <a:spcPts val="1200"/>
              </a:spcAft>
              <a:buClr>
                <a:schemeClr val="bg2"/>
              </a:buClr>
              <a:buFont typeface="Arial"/>
              <a:buChar char="•"/>
              <a:defRPr sz="1400"/>
            </a:lvl4pPr>
            <a:lvl5pPr>
              <a:spcBef>
                <a:spcPts val="0"/>
              </a:spcBef>
              <a:spcAft>
                <a:spcPts val="1200"/>
              </a:spcAft>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295008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4A6361-0C70-3D48-AA53-10474A607E07}" type="datetimeFigureOut">
              <a:rPr lang="en-US" smtClean="0"/>
              <a:t>3/17/2016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9EB0F4-9DC9-5C44-ADB2-4DCA7607B72B}" type="slidenum">
              <a:rPr lang="en-US" smtClean="0"/>
              <a:t>‹#›</a:t>
            </a:fld>
            <a:endParaRPr lang="en-US" dirty="0"/>
          </a:p>
        </p:txBody>
      </p:sp>
    </p:spTree>
    <p:extLst>
      <p:ext uri="{BB962C8B-B14F-4D97-AF65-F5344CB8AC3E}">
        <p14:creationId xmlns:p14="http://schemas.microsoft.com/office/powerpoint/2010/main" val="1467145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pic>
        <p:nvPicPr>
          <p:cNvPr id="6" name="Picture 5" descr="dots-text-bottom.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ltGray">
          <a:xfrm>
            <a:off x="0" y="6181344"/>
            <a:ext cx="9144000" cy="676656"/>
          </a:xfrm>
          <a:prstGeom prst="rect">
            <a:avLst/>
          </a:prstGeom>
        </p:spPr>
      </p:pic>
      <p:sp>
        <p:nvSpPr>
          <p:cNvPr id="4" name="TextBox 3"/>
          <p:cNvSpPr txBox="1"/>
          <p:nvPr userDrawn="1"/>
        </p:nvSpPr>
        <p:spPr>
          <a:xfrm>
            <a:off x="8425838" y="6318577"/>
            <a:ext cx="398613" cy="246221"/>
          </a:xfrm>
          <a:prstGeom prst="rect">
            <a:avLst/>
          </a:prstGeom>
          <a:noFill/>
        </p:spPr>
        <p:txBody>
          <a:bodyPr wrap="square">
            <a:spAutoFit/>
          </a:bodyPr>
          <a:lstStyle/>
          <a:p>
            <a:pPr algn="ctr" fontAlgn="base">
              <a:spcBef>
                <a:spcPct val="0"/>
              </a:spcBef>
              <a:spcAft>
                <a:spcPct val="0"/>
              </a:spcAft>
              <a:defRPr/>
            </a:pPr>
            <a:fld id="{110A82C9-CD7B-4ACC-AC4C-C3490ED993E6}" type="slidenum">
              <a:rPr lang="en-US" sz="1000" b="1">
                <a:solidFill>
                  <a:srgbClr val="0A9294"/>
                </a:solidFill>
                <a:ea typeface="ＭＳ Ｐゴシック" charset="-128"/>
                <a:cs typeface="Arial" charset="0"/>
              </a:rPr>
              <a:pPr algn="ctr" fontAlgn="base">
                <a:spcBef>
                  <a:spcPct val="0"/>
                </a:spcBef>
                <a:spcAft>
                  <a:spcPct val="0"/>
                </a:spcAft>
                <a:defRPr/>
              </a:pPr>
              <a:t>‹#›</a:t>
            </a:fld>
            <a:endParaRPr lang="en-US" sz="1000" b="1" dirty="0">
              <a:solidFill>
                <a:srgbClr val="0A9294"/>
              </a:solidFill>
              <a:ea typeface="ＭＳ Ｐゴシック" charset="-128"/>
              <a:cs typeface="Arial" charset="0"/>
            </a:endParaRPr>
          </a:p>
        </p:txBody>
      </p:sp>
      <p:sp>
        <p:nvSpPr>
          <p:cNvPr id="2" name="Title 1"/>
          <p:cNvSpPr>
            <a:spLocks noGrp="1"/>
          </p:cNvSpPr>
          <p:nvPr>
            <p:ph type="title"/>
          </p:nvPr>
        </p:nvSpPr>
        <p:spPr>
          <a:xfrm>
            <a:off x="411238" y="524088"/>
            <a:ext cx="7472711" cy="780143"/>
          </a:xfrm>
          <a:prstGeom prst="rect">
            <a:avLst/>
          </a:prstGeom>
        </p:spPr>
        <p:txBody>
          <a:bodyPr/>
          <a:lstStyle>
            <a:lvl1pPr algn="l">
              <a:lnSpc>
                <a:spcPts val="2600"/>
              </a:lnSpc>
              <a:defRPr sz="2400" b="1" i="0">
                <a:solidFill>
                  <a:srgbClr val="0A9294"/>
                </a:solidFill>
                <a:latin typeface="Arial" pitchFamily="34" charset="0"/>
                <a:cs typeface="Arial" pitchFamily="34" charset="0"/>
              </a:defRPr>
            </a:lvl1pPr>
          </a:lstStyle>
          <a:p>
            <a:r>
              <a:rPr lang="en-US" dirty="0" smtClean="0"/>
              <a:t>Click to edit Master title</a:t>
            </a:r>
            <a:endParaRPr lang="en-US" dirty="0"/>
          </a:p>
        </p:txBody>
      </p:sp>
    </p:spTree>
    <p:extLst>
      <p:ext uri="{BB962C8B-B14F-4D97-AF65-F5344CB8AC3E}">
        <p14:creationId xmlns:p14="http://schemas.microsoft.com/office/powerpoint/2010/main" val="47754213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Picture">
    <p:bg>
      <p:bgPr>
        <a:solidFill>
          <a:schemeClr val="bg1"/>
        </a:solidFill>
        <a:effectLst/>
      </p:bgPr>
    </p:bg>
    <p:spTree>
      <p:nvGrpSpPr>
        <p:cNvPr id="1" name=""/>
        <p:cNvGrpSpPr/>
        <p:nvPr/>
      </p:nvGrpSpPr>
      <p:grpSpPr>
        <a:xfrm>
          <a:off x="0" y="0"/>
          <a:ext cx="0" cy="0"/>
          <a:chOff x="0" y="0"/>
          <a:chExt cx="0" cy="0"/>
        </a:xfrm>
      </p:grpSpPr>
      <p:pic>
        <p:nvPicPr>
          <p:cNvPr id="6" name="Picture 5" descr="dots-text-bottom.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ltGray">
          <a:xfrm>
            <a:off x="0" y="6181344"/>
            <a:ext cx="9144000" cy="676656"/>
          </a:xfrm>
          <a:prstGeom prst="rect">
            <a:avLst/>
          </a:prstGeom>
        </p:spPr>
      </p:pic>
      <p:sp>
        <p:nvSpPr>
          <p:cNvPr id="4" name="TextBox 3"/>
          <p:cNvSpPr txBox="1"/>
          <p:nvPr userDrawn="1"/>
        </p:nvSpPr>
        <p:spPr>
          <a:xfrm>
            <a:off x="8425838" y="6318577"/>
            <a:ext cx="398613" cy="246221"/>
          </a:xfrm>
          <a:prstGeom prst="rect">
            <a:avLst/>
          </a:prstGeom>
          <a:noFill/>
        </p:spPr>
        <p:txBody>
          <a:bodyPr wrap="square">
            <a:spAutoFit/>
          </a:bodyPr>
          <a:lstStyle/>
          <a:p>
            <a:pPr algn="ctr" fontAlgn="base">
              <a:spcBef>
                <a:spcPct val="0"/>
              </a:spcBef>
              <a:spcAft>
                <a:spcPct val="0"/>
              </a:spcAft>
              <a:defRPr/>
            </a:pPr>
            <a:fld id="{110A82C9-CD7B-4ACC-AC4C-C3490ED993E6}" type="slidenum">
              <a:rPr lang="en-US" sz="1000" b="1">
                <a:solidFill>
                  <a:srgbClr val="0A9294"/>
                </a:solidFill>
                <a:ea typeface="ＭＳ Ｐゴシック" charset="-128"/>
                <a:cs typeface="Arial" charset="0"/>
              </a:rPr>
              <a:pPr algn="ctr" fontAlgn="base">
                <a:spcBef>
                  <a:spcPct val="0"/>
                </a:spcBef>
                <a:spcAft>
                  <a:spcPct val="0"/>
                </a:spcAft>
                <a:defRPr/>
              </a:pPr>
              <a:t>‹#›</a:t>
            </a:fld>
            <a:endParaRPr lang="en-US" sz="1000" b="1" dirty="0">
              <a:solidFill>
                <a:srgbClr val="0A9294"/>
              </a:solidFill>
              <a:ea typeface="ＭＳ Ｐゴシック" charset="-128"/>
              <a:cs typeface="Arial" charset="0"/>
            </a:endParaRPr>
          </a:p>
        </p:txBody>
      </p:sp>
      <p:sp>
        <p:nvSpPr>
          <p:cNvPr id="2" name="Title 1"/>
          <p:cNvSpPr>
            <a:spLocks noGrp="1"/>
          </p:cNvSpPr>
          <p:nvPr>
            <p:ph type="title"/>
          </p:nvPr>
        </p:nvSpPr>
        <p:spPr>
          <a:xfrm>
            <a:off x="411239" y="524088"/>
            <a:ext cx="7478846" cy="780143"/>
          </a:xfrm>
          <a:prstGeom prst="rect">
            <a:avLst/>
          </a:prstGeom>
        </p:spPr>
        <p:txBody>
          <a:bodyPr/>
          <a:lstStyle>
            <a:lvl1pPr algn="l">
              <a:lnSpc>
                <a:spcPts val="2600"/>
              </a:lnSpc>
              <a:defRPr sz="2400" b="1" i="0">
                <a:solidFill>
                  <a:srgbClr val="0A9294"/>
                </a:solidFill>
                <a:latin typeface="Arial" pitchFamily="34" charset="0"/>
                <a:cs typeface="Arial" pitchFamily="34" charset="0"/>
              </a:defRPr>
            </a:lvl1pPr>
          </a:lstStyle>
          <a:p>
            <a:r>
              <a:rPr lang="en-US" dirty="0" smtClean="0"/>
              <a:t>Click to edit Master title</a:t>
            </a:r>
            <a:endParaRPr lang="en-US" dirty="0"/>
          </a:p>
        </p:txBody>
      </p:sp>
      <p:sp>
        <p:nvSpPr>
          <p:cNvPr id="10" name="Picture Placeholder 9"/>
          <p:cNvSpPr>
            <a:spLocks noGrp="1"/>
          </p:cNvSpPr>
          <p:nvPr>
            <p:ph type="pic" sz="quarter" idx="10"/>
          </p:nvPr>
        </p:nvSpPr>
        <p:spPr>
          <a:xfrm>
            <a:off x="0" y="1609725"/>
            <a:ext cx="9144000" cy="4519613"/>
          </a:xfrm>
          <a:prstGeom prst="rect">
            <a:avLst/>
          </a:prstGeom>
        </p:spPr>
        <p:txBody>
          <a:bodyPr vert="horz"/>
          <a:lstStyle>
            <a:lvl1pPr marL="0" indent="0">
              <a:buNone/>
              <a:defRPr sz="2000"/>
            </a:lvl1pPr>
          </a:lstStyle>
          <a:p>
            <a:endParaRPr lang="en-US" dirty="0"/>
          </a:p>
        </p:txBody>
      </p:sp>
    </p:spTree>
    <p:extLst>
      <p:ext uri="{BB962C8B-B14F-4D97-AF65-F5344CB8AC3E}">
        <p14:creationId xmlns:p14="http://schemas.microsoft.com/office/powerpoint/2010/main" val="418077234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2">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8425838" y="6318577"/>
            <a:ext cx="398613" cy="246221"/>
          </a:xfrm>
          <a:prstGeom prst="rect">
            <a:avLst/>
          </a:prstGeom>
          <a:noFill/>
        </p:spPr>
        <p:txBody>
          <a:bodyPr wrap="square">
            <a:spAutoFit/>
          </a:bodyPr>
          <a:lstStyle/>
          <a:p>
            <a:pPr algn="ctr" fontAlgn="base">
              <a:spcBef>
                <a:spcPct val="0"/>
              </a:spcBef>
              <a:spcAft>
                <a:spcPct val="0"/>
              </a:spcAft>
              <a:defRPr/>
            </a:pPr>
            <a:fld id="{110A82C9-CD7B-4ACC-AC4C-C3490ED993E6}" type="slidenum">
              <a:rPr lang="en-US" sz="1000" b="1">
                <a:solidFill>
                  <a:srgbClr val="0A9294"/>
                </a:solidFill>
                <a:ea typeface="ＭＳ Ｐゴシック" charset="-128"/>
                <a:cs typeface="Arial" charset="0"/>
              </a:rPr>
              <a:pPr algn="ctr" fontAlgn="base">
                <a:spcBef>
                  <a:spcPct val="0"/>
                </a:spcBef>
                <a:spcAft>
                  <a:spcPct val="0"/>
                </a:spcAft>
                <a:defRPr/>
              </a:pPr>
              <a:t>‹#›</a:t>
            </a:fld>
            <a:endParaRPr lang="en-US" sz="1000" b="1" dirty="0">
              <a:solidFill>
                <a:srgbClr val="0A9294"/>
              </a:solidFill>
              <a:ea typeface="ＭＳ Ｐゴシック" charset="-128"/>
              <a:cs typeface="Arial" charset="0"/>
            </a:endParaRPr>
          </a:p>
        </p:txBody>
      </p:sp>
      <p:sp>
        <p:nvSpPr>
          <p:cNvPr id="2" name="Title 1"/>
          <p:cNvSpPr>
            <a:spLocks noGrp="1"/>
          </p:cNvSpPr>
          <p:nvPr>
            <p:ph type="title"/>
          </p:nvPr>
        </p:nvSpPr>
        <p:spPr>
          <a:xfrm>
            <a:off x="411239" y="524088"/>
            <a:ext cx="7442034" cy="780143"/>
          </a:xfrm>
          <a:prstGeom prst="rect">
            <a:avLst/>
          </a:prstGeom>
        </p:spPr>
        <p:txBody>
          <a:bodyPr/>
          <a:lstStyle>
            <a:lvl1pPr algn="l">
              <a:lnSpc>
                <a:spcPts val="2600"/>
              </a:lnSpc>
              <a:defRPr sz="2400" b="1" i="0">
                <a:solidFill>
                  <a:schemeClr val="accent2"/>
                </a:solidFill>
                <a:latin typeface="Arial" pitchFamily="34" charset="0"/>
                <a:cs typeface="Arial" pitchFamily="34" charset="0"/>
              </a:defRPr>
            </a:lvl1pPr>
          </a:lstStyle>
          <a:p>
            <a:r>
              <a:rPr lang="en-US" dirty="0" smtClean="0"/>
              <a:t>Click to edit Master title</a:t>
            </a:r>
            <a:endParaRPr lang="en-US" dirty="0"/>
          </a:p>
        </p:txBody>
      </p:sp>
      <p:sp>
        <p:nvSpPr>
          <p:cNvPr id="3" name="Content Placeholder 2"/>
          <p:cNvSpPr>
            <a:spLocks noGrp="1"/>
          </p:cNvSpPr>
          <p:nvPr>
            <p:ph idx="1"/>
          </p:nvPr>
        </p:nvSpPr>
        <p:spPr>
          <a:xfrm>
            <a:off x="411238" y="1724025"/>
            <a:ext cx="8324775" cy="4541308"/>
          </a:xfrm>
          <a:prstGeom prst="rect">
            <a:avLst/>
          </a:prstGeom>
        </p:spPr>
        <p:txBody>
          <a:bodyPr/>
          <a:lstStyle>
            <a:lvl1pPr>
              <a:lnSpc>
                <a:spcPct val="100000"/>
              </a:lnSpc>
              <a:spcBef>
                <a:spcPts val="0"/>
              </a:spcBef>
              <a:spcAft>
                <a:spcPts val="1200"/>
              </a:spcAft>
              <a:buClr>
                <a:schemeClr val="bg2"/>
              </a:buClr>
              <a:defRPr sz="2000" b="0">
                <a:solidFill>
                  <a:schemeClr val="accent1">
                    <a:lumMod val="50000"/>
                  </a:schemeClr>
                </a:solidFill>
                <a:latin typeface="+mn-lt"/>
                <a:cs typeface="Arial" pitchFamily="34" charset="0"/>
              </a:defRPr>
            </a:lvl1pPr>
            <a:lvl2pPr>
              <a:lnSpc>
                <a:spcPct val="100000"/>
              </a:lnSpc>
              <a:spcBef>
                <a:spcPts val="0"/>
              </a:spcBef>
              <a:spcAft>
                <a:spcPts val="1200"/>
              </a:spcAft>
              <a:buClr>
                <a:schemeClr val="bg2"/>
              </a:buClr>
              <a:buFont typeface="Arial"/>
              <a:buChar char="•"/>
              <a:defRPr sz="2000">
                <a:solidFill>
                  <a:schemeClr val="accent1"/>
                </a:solidFill>
                <a:latin typeface="+mn-lt"/>
                <a:cs typeface="Arial" pitchFamily="34" charset="0"/>
              </a:defRPr>
            </a:lvl2pPr>
            <a:lvl3pPr>
              <a:lnSpc>
                <a:spcPct val="100000"/>
              </a:lnSpc>
              <a:spcBef>
                <a:spcPts val="0"/>
              </a:spcBef>
              <a:spcAft>
                <a:spcPts val="1200"/>
              </a:spcAft>
              <a:buClr>
                <a:schemeClr val="bg2"/>
              </a:buClr>
              <a:buFont typeface="Arial"/>
              <a:buChar char="•"/>
              <a:defRPr sz="1600">
                <a:solidFill>
                  <a:schemeClr val="accent1"/>
                </a:solidFill>
                <a:latin typeface="+mn-lt"/>
                <a:cs typeface="Arial" pitchFamily="34" charset="0"/>
              </a:defRPr>
            </a:lvl3pPr>
            <a:lvl4pPr>
              <a:lnSpc>
                <a:spcPct val="100000"/>
              </a:lnSpc>
              <a:spcBef>
                <a:spcPts val="0"/>
              </a:spcBef>
              <a:spcAft>
                <a:spcPts val="1200"/>
              </a:spcAft>
              <a:buClr>
                <a:schemeClr val="bg2"/>
              </a:buClr>
              <a:buFont typeface="Arial"/>
              <a:buChar char="•"/>
              <a:defRPr sz="1600">
                <a:solidFill>
                  <a:schemeClr val="accent1"/>
                </a:solidFill>
                <a:latin typeface="+mn-lt"/>
                <a:cs typeface="Arial" pitchFamily="34" charset="0"/>
              </a:defRPr>
            </a:lvl4pPr>
            <a:lvl5pPr>
              <a:buClr>
                <a:srgbClr val="005996"/>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44595786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10" name="TextBox 9"/>
          <p:cNvSpPr txBox="1"/>
          <p:nvPr userDrawn="1"/>
        </p:nvSpPr>
        <p:spPr>
          <a:xfrm>
            <a:off x="8425838" y="6318577"/>
            <a:ext cx="398613" cy="246221"/>
          </a:xfrm>
          <a:prstGeom prst="rect">
            <a:avLst/>
          </a:prstGeom>
          <a:noFill/>
        </p:spPr>
        <p:txBody>
          <a:bodyPr wrap="square">
            <a:spAutoFit/>
          </a:bodyPr>
          <a:lstStyle/>
          <a:p>
            <a:pPr algn="ctr" fontAlgn="base">
              <a:spcBef>
                <a:spcPct val="0"/>
              </a:spcBef>
              <a:spcAft>
                <a:spcPct val="0"/>
              </a:spcAft>
              <a:defRPr/>
            </a:pPr>
            <a:fld id="{110A82C9-CD7B-4ACC-AC4C-C3490ED993E6}" type="slidenum">
              <a:rPr lang="en-US" sz="1000" b="1">
                <a:solidFill>
                  <a:srgbClr val="0A9294"/>
                </a:solidFill>
                <a:ea typeface="ＭＳ Ｐゴシック" charset="-128"/>
                <a:cs typeface="Arial" charset="0"/>
              </a:rPr>
              <a:pPr algn="ctr" fontAlgn="base">
                <a:spcBef>
                  <a:spcPct val="0"/>
                </a:spcBef>
                <a:spcAft>
                  <a:spcPct val="0"/>
                </a:spcAft>
                <a:defRPr/>
              </a:pPr>
              <a:t>‹#›</a:t>
            </a:fld>
            <a:endParaRPr lang="en-US" sz="1000" b="1" dirty="0">
              <a:solidFill>
                <a:srgbClr val="0A9294"/>
              </a:solidFill>
              <a:ea typeface="ＭＳ Ｐゴシック" charset="-128"/>
              <a:cs typeface="Arial" charset="0"/>
            </a:endParaRPr>
          </a:p>
        </p:txBody>
      </p:sp>
      <p:sp>
        <p:nvSpPr>
          <p:cNvPr id="2" name="Title 1"/>
          <p:cNvSpPr>
            <a:spLocks noGrp="1"/>
          </p:cNvSpPr>
          <p:nvPr>
            <p:ph type="title"/>
          </p:nvPr>
        </p:nvSpPr>
        <p:spPr/>
        <p:txBody>
          <a:bodyPr/>
          <a:lstStyle>
            <a:lvl1pPr algn="l">
              <a:lnSpc>
                <a:spcPts val="2600"/>
              </a:lnSpc>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05211" y="1719032"/>
            <a:ext cx="4139802" cy="4525963"/>
          </a:xfrm>
        </p:spPr>
        <p:txBody>
          <a:bodyPr/>
          <a:lstStyle>
            <a:lvl1pPr marL="342900" indent="-342900">
              <a:spcBef>
                <a:spcPts val="0"/>
              </a:spcBef>
              <a:spcAft>
                <a:spcPts val="1200"/>
              </a:spcAft>
              <a:buClr>
                <a:schemeClr val="bg2"/>
              </a:buClr>
              <a:buFont typeface="Arial"/>
              <a:buChar char="•"/>
              <a:defRPr sz="2000"/>
            </a:lvl1pPr>
            <a:lvl2pPr marL="627063" indent="-287338">
              <a:spcBef>
                <a:spcPts val="0"/>
              </a:spcBef>
              <a:spcAft>
                <a:spcPts val="1200"/>
              </a:spcAft>
              <a:buClr>
                <a:schemeClr val="bg2"/>
              </a:buClr>
              <a:buFont typeface="Arial"/>
              <a:buChar char="•"/>
              <a:defRPr sz="1800"/>
            </a:lvl2pPr>
            <a:lvl3pPr marL="857250" indent="-230188">
              <a:spcBef>
                <a:spcPts val="0"/>
              </a:spcBef>
              <a:spcAft>
                <a:spcPts val="1200"/>
              </a:spcAft>
              <a:buClr>
                <a:schemeClr val="bg2"/>
              </a:buClr>
              <a:buFont typeface="Arial"/>
              <a:buChar char="•"/>
              <a:defRPr sz="1600"/>
            </a:lvl3pPr>
            <a:lvl4pPr marL="1085850" indent="-228600">
              <a:spcBef>
                <a:spcPts val="0"/>
              </a:spcBef>
              <a:spcAft>
                <a:spcPts val="1200"/>
              </a:spcAft>
              <a:buClr>
                <a:schemeClr val="bg2"/>
              </a:buClr>
              <a:buFont typeface="Arial"/>
              <a:buChar char="•"/>
              <a:defRPr sz="1400"/>
            </a:lvl4pPr>
            <a:lvl5pPr>
              <a:spcBef>
                <a:spcPts val="0"/>
              </a:spcBef>
              <a:spcAft>
                <a:spcPts val="1200"/>
              </a:spcAft>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596211" y="1719032"/>
            <a:ext cx="4139802" cy="4525963"/>
          </a:xfrm>
        </p:spPr>
        <p:txBody>
          <a:bodyPr/>
          <a:lstStyle>
            <a:lvl1pPr marL="342900" indent="-342900">
              <a:spcBef>
                <a:spcPts val="0"/>
              </a:spcBef>
              <a:spcAft>
                <a:spcPts val="1200"/>
              </a:spcAft>
              <a:buClr>
                <a:schemeClr val="bg2"/>
              </a:buClr>
              <a:buFont typeface="Arial"/>
              <a:buChar char="•"/>
              <a:defRPr sz="2000"/>
            </a:lvl1pPr>
            <a:lvl2pPr marL="627063" indent="-287338">
              <a:spcBef>
                <a:spcPts val="0"/>
              </a:spcBef>
              <a:spcAft>
                <a:spcPts val="1200"/>
              </a:spcAft>
              <a:buClr>
                <a:schemeClr val="bg2"/>
              </a:buClr>
              <a:buFont typeface="Arial"/>
              <a:buChar char="•"/>
              <a:defRPr sz="1800"/>
            </a:lvl2pPr>
            <a:lvl3pPr marL="857250" indent="-230188">
              <a:spcBef>
                <a:spcPts val="0"/>
              </a:spcBef>
              <a:spcAft>
                <a:spcPts val="1200"/>
              </a:spcAft>
              <a:buClr>
                <a:schemeClr val="bg2"/>
              </a:buClr>
              <a:buFont typeface="Arial"/>
              <a:buChar char="•"/>
              <a:defRPr sz="1600"/>
            </a:lvl3pPr>
            <a:lvl4pPr marL="1085850" indent="-228600">
              <a:spcBef>
                <a:spcPts val="0"/>
              </a:spcBef>
              <a:spcAft>
                <a:spcPts val="1200"/>
              </a:spcAft>
              <a:buClr>
                <a:schemeClr val="bg2"/>
              </a:buClr>
              <a:buFont typeface="Arial"/>
              <a:buChar char="•"/>
              <a:defRPr sz="1400"/>
            </a:lvl4pPr>
            <a:lvl5pPr>
              <a:spcBef>
                <a:spcPts val="0"/>
              </a:spcBef>
              <a:spcAft>
                <a:spcPts val="1200"/>
              </a:spcAft>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41223291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8425838" y="6318577"/>
            <a:ext cx="398613" cy="246221"/>
          </a:xfrm>
          <a:prstGeom prst="rect">
            <a:avLst/>
          </a:prstGeom>
          <a:noFill/>
        </p:spPr>
        <p:txBody>
          <a:bodyPr wrap="square">
            <a:spAutoFit/>
          </a:bodyPr>
          <a:lstStyle/>
          <a:p>
            <a:pPr algn="ctr" fontAlgn="base">
              <a:spcBef>
                <a:spcPct val="0"/>
              </a:spcBef>
              <a:spcAft>
                <a:spcPct val="0"/>
              </a:spcAft>
              <a:defRPr/>
            </a:pPr>
            <a:fld id="{110A82C9-CD7B-4ACC-AC4C-C3490ED993E6}" type="slidenum">
              <a:rPr lang="en-US" sz="1000" b="1">
                <a:solidFill>
                  <a:srgbClr val="0A9294"/>
                </a:solidFill>
                <a:ea typeface="ＭＳ Ｐゴシック" charset="-128"/>
                <a:cs typeface="Arial" charset="0"/>
              </a:rPr>
              <a:pPr algn="ctr" fontAlgn="base">
                <a:spcBef>
                  <a:spcPct val="0"/>
                </a:spcBef>
                <a:spcAft>
                  <a:spcPct val="0"/>
                </a:spcAft>
                <a:defRPr/>
              </a:pPr>
              <a:t>‹#›</a:t>
            </a:fld>
            <a:endParaRPr lang="en-US" sz="1000" b="1" dirty="0">
              <a:solidFill>
                <a:srgbClr val="0A9294"/>
              </a:solidFill>
              <a:ea typeface="ＭＳ Ｐゴシック" charset="-128"/>
              <a:cs typeface="Arial" charset="0"/>
            </a:endParaRPr>
          </a:p>
        </p:txBody>
      </p:sp>
    </p:spTree>
    <p:extLst>
      <p:ext uri="{BB962C8B-B14F-4D97-AF65-F5344CB8AC3E}">
        <p14:creationId xmlns:p14="http://schemas.microsoft.com/office/powerpoint/2010/main" val="149784173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hoto">
    <p:bg>
      <p:bgPr>
        <a:solidFill>
          <a:schemeClr val="bg1"/>
        </a:solidFill>
        <a:effectLst/>
      </p:bgPr>
    </p:bg>
    <p:spTree>
      <p:nvGrpSpPr>
        <p:cNvPr id="1" name=""/>
        <p:cNvGrpSpPr/>
        <p:nvPr/>
      </p:nvGrpSpPr>
      <p:grpSpPr>
        <a:xfrm>
          <a:off x="0" y="0"/>
          <a:ext cx="0" cy="0"/>
          <a:chOff x="0" y="0"/>
          <a:chExt cx="0" cy="0"/>
        </a:xfrm>
      </p:grpSpPr>
      <p:pic>
        <p:nvPicPr>
          <p:cNvPr id="3" name="Picture 2" descr="SWA-PPT-image-background.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Picture Placeholder 5"/>
          <p:cNvSpPr>
            <a:spLocks noGrp="1"/>
          </p:cNvSpPr>
          <p:nvPr>
            <p:ph type="pic" sz="quarter" idx="10"/>
          </p:nvPr>
        </p:nvSpPr>
        <p:spPr>
          <a:xfrm>
            <a:off x="284163" y="274638"/>
            <a:ext cx="8577262" cy="6321425"/>
          </a:xfrm>
        </p:spPr>
        <p:txBody>
          <a:bodyPr vert="horz"/>
          <a:lstStyle>
            <a:lvl1pPr marL="0" indent="0">
              <a:buNone/>
              <a:defRPr/>
            </a:lvl1pPr>
          </a:lstStyle>
          <a:p>
            <a:endParaRPr lang="en-US" dirty="0"/>
          </a:p>
        </p:txBody>
      </p:sp>
    </p:spTree>
    <p:extLst>
      <p:ext uri="{BB962C8B-B14F-4D97-AF65-F5344CB8AC3E}">
        <p14:creationId xmlns:p14="http://schemas.microsoft.com/office/powerpoint/2010/main" val="156608293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No Logo i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ltGray">
          <a:xfrm>
            <a:off x="0" y="298168"/>
            <a:ext cx="9144000" cy="1255776"/>
          </a:xfrm>
          <a:prstGeom prst="rect">
            <a:avLst/>
          </a:prstGeom>
        </p:spPr>
      </p:pic>
      <p:pic>
        <p:nvPicPr>
          <p:cNvPr id="3" name="Picture 2" descr="dots-text-bottom.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6181344"/>
            <a:ext cx="9144000" cy="676656"/>
          </a:xfrm>
          <a:prstGeom prst="rect">
            <a:avLst/>
          </a:prstGeom>
        </p:spPr>
      </p:pic>
      <p:sp>
        <p:nvSpPr>
          <p:cNvPr id="4" name="TextBox 3"/>
          <p:cNvSpPr txBox="1"/>
          <p:nvPr userDrawn="1"/>
        </p:nvSpPr>
        <p:spPr>
          <a:xfrm>
            <a:off x="8425838" y="6318577"/>
            <a:ext cx="398613" cy="246221"/>
          </a:xfrm>
          <a:prstGeom prst="rect">
            <a:avLst/>
          </a:prstGeom>
          <a:noFill/>
        </p:spPr>
        <p:txBody>
          <a:bodyPr wrap="square">
            <a:spAutoFit/>
          </a:bodyPr>
          <a:lstStyle/>
          <a:p>
            <a:pPr algn="ctr" fontAlgn="base">
              <a:spcBef>
                <a:spcPct val="0"/>
              </a:spcBef>
              <a:spcAft>
                <a:spcPct val="0"/>
              </a:spcAft>
              <a:defRPr/>
            </a:pPr>
            <a:fld id="{110A82C9-CD7B-4ACC-AC4C-C3490ED993E6}" type="slidenum">
              <a:rPr lang="en-US" sz="1000" b="1">
                <a:solidFill>
                  <a:srgbClr val="0A9294"/>
                </a:solidFill>
                <a:ea typeface="ＭＳ Ｐゴシック" charset="-128"/>
                <a:cs typeface="Arial" charset="0"/>
              </a:rPr>
              <a:pPr algn="ctr" fontAlgn="base">
                <a:spcBef>
                  <a:spcPct val="0"/>
                </a:spcBef>
                <a:spcAft>
                  <a:spcPct val="0"/>
                </a:spcAft>
                <a:defRPr/>
              </a:pPr>
              <a:t>‹#›</a:t>
            </a:fld>
            <a:endParaRPr lang="en-US" sz="1000" b="1" dirty="0">
              <a:solidFill>
                <a:srgbClr val="0A9294"/>
              </a:solidFill>
              <a:ea typeface="ＭＳ Ｐゴシック" charset="-128"/>
              <a:cs typeface="Arial" charset="0"/>
            </a:endParaRPr>
          </a:p>
        </p:txBody>
      </p:sp>
      <p:sp>
        <p:nvSpPr>
          <p:cNvPr id="5" name="Title 1"/>
          <p:cNvSpPr>
            <a:spLocks noGrp="1"/>
          </p:cNvSpPr>
          <p:nvPr>
            <p:ph type="title"/>
          </p:nvPr>
        </p:nvSpPr>
        <p:spPr>
          <a:xfrm>
            <a:off x="411238" y="524088"/>
            <a:ext cx="8324775" cy="780143"/>
          </a:xfrm>
          <a:prstGeom prst="rect">
            <a:avLst/>
          </a:prstGeom>
        </p:spPr>
        <p:txBody>
          <a:bodyPr/>
          <a:lstStyle>
            <a:lvl1pPr algn="l">
              <a:lnSpc>
                <a:spcPts val="2600"/>
              </a:lnSpc>
              <a:defRPr sz="2400" b="1" i="0">
                <a:solidFill>
                  <a:srgbClr val="0A9294"/>
                </a:solidFill>
                <a:latin typeface="Arial" pitchFamily="34" charset="0"/>
                <a:cs typeface="Arial" pitchFamily="34" charset="0"/>
              </a:defRPr>
            </a:lvl1pPr>
          </a:lstStyle>
          <a:p>
            <a:r>
              <a:rPr lang="en-US" dirty="0" smtClean="0"/>
              <a:t>Click to edit Master title</a:t>
            </a:r>
            <a:endParaRPr lang="en-US" dirty="0"/>
          </a:p>
        </p:txBody>
      </p:sp>
      <p:sp>
        <p:nvSpPr>
          <p:cNvPr id="6" name="Content Placeholder 2"/>
          <p:cNvSpPr>
            <a:spLocks noGrp="1"/>
          </p:cNvSpPr>
          <p:nvPr>
            <p:ph idx="1"/>
          </p:nvPr>
        </p:nvSpPr>
        <p:spPr>
          <a:xfrm>
            <a:off x="411238" y="1716598"/>
            <a:ext cx="8324775" cy="4541308"/>
          </a:xfrm>
          <a:prstGeom prst="rect">
            <a:avLst/>
          </a:prstGeom>
        </p:spPr>
        <p:txBody>
          <a:bodyPr/>
          <a:lstStyle>
            <a:lvl1pPr>
              <a:lnSpc>
                <a:spcPct val="100000"/>
              </a:lnSpc>
              <a:spcBef>
                <a:spcPts val="0"/>
              </a:spcBef>
              <a:spcAft>
                <a:spcPts val="1200"/>
              </a:spcAft>
              <a:buClr>
                <a:schemeClr val="bg2"/>
              </a:buClr>
              <a:defRPr sz="2000" b="0">
                <a:solidFill>
                  <a:schemeClr val="accent1">
                    <a:lumMod val="50000"/>
                  </a:schemeClr>
                </a:solidFill>
                <a:latin typeface="+mn-lt"/>
                <a:cs typeface="Arial" pitchFamily="34" charset="0"/>
              </a:defRPr>
            </a:lvl1pPr>
            <a:lvl2pPr>
              <a:lnSpc>
                <a:spcPct val="100000"/>
              </a:lnSpc>
              <a:spcBef>
                <a:spcPts val="0"/>
              </a:spcBef>
              <a:spcAft>
                <a:spcPts val="1200"/>
              </a:spcAft>
              <a:buClr>
                <a:schemeClr val="bg2"/>
              </a:buClr>
              <a:buFont typeface="Arial"/>
              <a:buChar char="•"/>
              <a:defRPr sz="2000">
                <a:solidFill>
                  <a:schemeClr val="accent1"/>
                </a:solidFill>
                <a:latin typeface="+mn-lt"/>
                <a:cs typeface="Arial" pitchFamily="34" charset="0"/>
              </a:defRPr>
            </a:lvl2pPr>
            <a:lvl3pPr>
              <a:lnSpc>
                <a:spcPct val="100000"/>
              </a:lnSpc>
              <a:spcBef>
                <a:spcPts val="0"/>
              </a:spcBef>
              <a:spcAft>
                <a:spcPts val="1200"/>
              </a:spcAft>
              <a:buClr>
                <a:schemeClr val="bg2"/>
              </a:buClr>
              <a:buFont typeface="Arial"/>
              <a:buChar char="•"/>
              <a:defRPr sz="1600">
                <a:solidFill>
                  <a:schemeClr val="accent1"/>
                </a:solidFill>
                <a:latin typeface="+mn-lt"/>
                <a:cs typeface="Arial" pitchFamily="34" charset="0"/>
              </a:defRPr>
            </a:lvl3pPr>
            <a:lvl4pPr>
              <a:lnSpc>
                <a:spcPct val="100000"/>
              </a:lnSpc>
              <a:spcBef>
                <a:spcPts val="0"/>
              </a:spcBef>
              <a:spcAft>
                <a:spcPts val="1200"/>
              </a:spcAft>
              <a:buClr>
                <a:schemeClr val="bg2"/>
              </a:buClr>
              <a:buFont typeface="Arial"/>
              <a:buChar char="•"/>
              <a:defRPr sz="1600">
                <a:solidFill>
                  <a:schemeClr val="accent1"/>
                </a:solidFill>
                <a:latin typeface="+mn-lt"/>
                <a:cs typeface="Arial" pitchFamily="34" charset="0"/>
              </a:defRPr>
            </a:lvl4pPr>
            <a:lvl5pPr>
              <a:buClr>
                <a:srgbClr val="005996"/>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9358402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3999" cy="6857999"/>
          </a:xfrm>
        </p:spPr>
        <p:txBody>
          <a:bodyPr vert="horz"/>
          <a:lstStyle/>
          <a:p>
            <a:endParaRPr lang="en-US" dirty="0"/>
          </a:p>
        </p:txBody>
      </p:sp>
      <p:sp>
        <p:nvSpPr>
          <p:cNvPr id="9" name="Content Placeholder 8"/>
          <p:cNvSpPr>
            <a:spLocks noGrp="1"/>
          </p:cNvSpPr>
          <p:nvPr>
            <p:ph sz="quarter" idx="11" hasCustomPrompt="1"/>
          </p:nvPr>
        </p:nvSpPr>
        <p:spPr>
          <a:xfrm>
            <a:off x="1109662" y="1083734"/>
            <a:ext cx="2743200" cy="2743200"/>
          </a:xfrm>
          <a:prstGeom prst="ellipse">
            <a:avLst/>
          </a:prstGeom>
          <a:solidFill>
            <a:schemeClr val="accent2">
              <a:alpha val="80000"/>
            </a:schemeClr>
          </a:solidFill>
        </p:spPr>
        <p:txBody>
          <a:bodyPr vert="horz" lIns="91440" tIns="91440" rIns="91440" bIns="91440" anchor="ctr" anchorCtr="1">
            <a:noAutofit/>
          </a:bodyPr>
          <a:lstStyle>
            <a:lvl1pPr marL="0" indent="0" algn="ctr">
              <a:spcBef>
                <a:spcPts val="1000"/>
              </a:spcBef>
              <a:buNone/>
              <a:defRPr sz="1600">
                <a:solidFill>
                  <a:schemeClr val="bg1"/>
                </a:solidFill>
              </a:defRPr>
            </a:lvl1pPr>
          </a:lstStyle>
          <a:p>
            <a:pPr lvl="0"/>
            <a:r>
              <a:rPr lang="en-US" dirty="0" smtClean="0"/>
              <a:t>Insert Quote</a:t>
            </a:r>
            <a:endParaRPr lang="en-US" dirty="0"/>
          </a:p>
        </p:txBody>
      </p:sp>
    </p:spTree>
    <p:extLst>
      <p:ext uri="{BB962C8B-B14F-4D97-AF65-F5344CB8AC3E}">
        <p14:creationId xmlns:p14="http://schemas.microsoft.com/office/powerpoint/2010/main" val="23152038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4A6361-0C70-3D48-AA53-10474A607E07}" type="datetimeFigureOut">
              <a:rPr lang="en-US" smtClean="0"/>
              <a:t>3/17/2016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9EB0F4-9DC9-5C44-ADB2-4DCA7607B72B}" type="slidenum">
              <a:rPr lang="en-US" smtClean="0"/>
              <a:t>‹#›</a:t>
            </a:fld>
            <a:endParaRPr lang="en-US" dirty="0"/>
          </a:p>
        </p:txBody>
      </p:sp>
    </p:spTree>
    <p:extLst>
      <p:ext uri="{BB962C8B-B14F-4D97-AF65-F5344CB8AC3E}">
        <p14:creationId xmlns:p14="http://schemas.microsoft.com/office/powerpoint/2010/main" val="863838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4A6361-0C70-3D48-AA53-10474A607E07}" type="datetimeFigureOut">
              <a:rPr lang="en-US" smtClean="0"/>
              <a:t>3/17/2016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9EB0F4-9DC9-5C44-ADB2-4DCA7607B72B}" type="slidenum">
              <a:rPr lang="en-US" smtClean="0"/>
              <a:t>‹#›</a:t>
            </a:fld>
            <a:endParaRPr lang="en-US" dirty="0"/>
          </a:p>
        </p:txBody>
      </p:sp>
    </p:spTree>
    <p:extLst>
      <p:ext uri="{BB962C8B-B14F-4D97-AF65-F5344CB8AC3E}">
        <p14:creationId xmlns:p14="http://schemas.microsoft.com/office/powerpoint/2010/main" val="3948904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4A6361-0C70-3D48-AA53-10474A607E07}" type="datetimeFigureOut">
              <a:rPr lang="en-US" smtClean="0"/>
              <a:t>3/17/2016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F9EB0F4-9DC9-5C44-ADB2-4DCA7607B72B}" type="slidenum">
              <a:rPr lang="en-US" smtClean="0"/>
              <a:t>‹#›</a:t>
            </a:fld>
            <a:endParaRPr lang="en-US" dirty="0"/>
          </a:p>
        </p:txBody>
      </p:sp>
    </p:spTree>
    <p:extLst>
      <p:ext uri="{BB962C8B-B14F-4D97-AF65-F5344CB8AC3E}">
        <p14:creationId xmlns:p14="http://schemas.microsoft.com/office/powerpoint/2010/main" val="3059902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4A6361-0C70-3D48-AA53-10474A607E07}" type="datetimeFigureOut">
              <a:rPr lang="en-US" smtClean="0"/>
              <a:t>3/17/2016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F9EB0F4-9DC9-5C44-ADB2-4DCA7607B72B}" type="slidenum">
              <a:rPr lang="en-US" smtClean="0"/>
              <a:t>‹#›</a:t>
            </a:fld>
            <a:endParaRPr lang="en-US" dirty="0"/>
          </a:p>
        </p:txBody>
      </p:sp>
    </p:spTree>
    <p:extLst>
      <p:ext uri="{BB962C8B-B14F-4D97-AF65-F5344CB8AC3E}">
        <p14:creationId xmlns:p14="http://schemas.microsoft.com/office/powerpoint/2010/main" val="562189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4A6361-0C70-3D48-AA53-10474A607E07}" type="datetimeFigureOut">
              <a:rPr lang="en-US" smtClean="0"/>
              <a:t>3/17/2016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F9EB0F4-9DC9-5C44-ADB2-4DCA7607B72B}" type="slidenum">
              <a:rPr lang="en-US" smtClean="0"/>
              <a:t>‹#›</a:t>
            </a:fld>
            <a:endParaRPr lang="en-US" dirty="0"/>
          </a:p>
        </p:txBody>
      </p:sp>
    </p:spTree>
    <p:extLst>
      <p:ext uri="{BB962C8B-B14F-4D97-AF65-F5344CB8AC3E}">
        <p14:creationId xmlns:p14="http://schemas.microsoft.com/office/powerpoint/2010/main" val="2768798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4A6361-0C70-3D48-AA53-10474A607E07}" type="datetimeFigureOut">
              <a:rPr lang="en-US" smtClean="0"/>
              <a:t>3/17/2016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9EB0F4-9DC9-5C44-ADB2-4DCA7607B72B}" type="slidenum">
              <a:rPr lang="en-US" smtClean="0"/>
              <a:t>‹#›</a:t>
            </a:fld>
            <a:endParaRPr lang="en-US" dirty="0"/>
          </a:p>
        </p:txBody>
      </p:sp>
    </p:spTree>
    <p:extLst>
      <p:ext uri="{BB962C8B-B14F-4D97-AF65-F5344CB8AC3E}">
        <p14:creationId xmlns:p14="http://schemas.microsoft.com/office/powerpoint/2010/main" val="1145938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4A6361-0C70-3D48-AA53-10474A607E07}" type="datetimeFigureOut">
              <a:rPr lang="en-US" smtClean="0"/>
              <a:t>3/17/2016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9EB0F4-9DC9-5C44-ADB2-4DCA7607B72B}" type="slidenum">
              <a:rPr lang="en-US" smtClean="0"/>
              <a:t>‹#›</a:t>
            </a:fld>
            <a:endParaRPr lang="en-US" dirty="0"/>
          </a:p>
        </p:txBody>
      </p:sp>
    </p:spTree>
    <p:extLst>
      <p:ext uri="{BB962C8B-B14F-4D97-AF65-F5344CB8AC3E}">
        <p14:creationId xmlns:p14="http://schemas.microsoft.com/office/powerpoint/2010/main" val="1022226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A6361-0C70-3D48-AA53-10474A607E07}" type="datetimeFigureOut">
              <a:rPr lang="en-US" smtClean="0"/>
              <a:t>3/17/2016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9EB0F4-9DC9-5C44-ADB2-4DCA7607B72B}" type="slidenum">
              <a:rPr lang="en-US" smtClean="0"/>
              <a:t>‹#›</a:t>
            </a:fld>
            <a:endParaRPr lang="en-US" dirty="0"/>
          </a:p>
        </p:txBody>
      </p:sp>
    </p:spTree>
    <p:extLst>
      <p:ext uri="{BB962C8B-B14F-4D97-AF65-F5344CB8AC3E}">
        <p14:creationId xmlns:p14="http://schemas.microsoft.com/office/powerpoint/2010/main" val="71158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0" y="298168"/>
            <a:ext cx="9144000" cy="1255776"/>
          </a:xfrm>
          <a:prstGeom prst="rect">
            <a:avLst/>
          </a:prstGeom>
        </p:spPr>
      </p:pic>
      <p:sp>
        <p:nvSpPr>
          <p:cNvPr id="2" name="Title Placeholder 1"/>
          <p:cNvSpPr>
            <a:spLocks noGrp="1"/>
          </p:cNvSpPr>
          <p:nvPr>
            <p:ph type="title"/>
          </p:nvPr>
        </p:nvSpPr>
        <p:spPr>
          <a:xfrm>
            <a:off x="411480" y="530352"/>
            <a:ext cx="7447927" cy="775220"/>
          </a:xfrm>
          <a:prstGeom prst="rect">
            <a:avLst/>
          </a:prstGeom>
        </p:spPr>
        <p:txBody>
          <a:bodyPr/>
          <a:lstStyle/>
          <a:p>
            <a:pPr lvl="0" algn="l">
              <a:lnSpc>
                <a:spcPts val="2600"/>
              </a:lnSpc>
            </a:pPr>
            <a:r>
              <a:rPr lang="en-US" dirty="0" smtClean="0"/>
              <a:t>Click to edit Master title style</a:t>
            </a:r>
            <a:endParaRPr lang="en-US" dirty="0"/>
          </a:p>
        </p:txBody>
      </p:sp>
      <p:sp>
        <p:nvSpPr>
          <p:cNvPr id="3" name="Text Placeholder 2"/>
          <p:cNvSpPr>
            <a:spLocks noGrp="1"/>
          </p:cNvSpPr>
          <p:nvPr>
            <p:ph type="body" idx="1"/>
          </p:nvPr>
        </p:nvSpPr>
        <p:spPr>
          <a:xfrm>
            <a:off x="411480" y="1713362"/>
            <a:ext cx="8321040" cy="4544568"/>
          </a:xfrm>
          <a:prstGeom prst="rect">
            <a:avLst/>
          </a:prstGeom>
        </p:spPr>
        <p:txBody>
          <a:bodyPr/>
          <a:lstStyle/>
          <a:p>
            <a:pPr lvl="0">
              <a:lnSpc>
                <a:spcPct val="100000"/>
              </a:lnSpc>
              <a:spcBef>
                <a:spcPts val="0"/>
              </a:spcBef>
              <a:spcAft>
                <a:spcPts val="1200"/>
              </a:spcAft>
              <a:buClr>
                <a:schemeClr val="bg2"/>
              </a:buClr>
            </a:pPr>
            <a:r>
              <a:rPr lang="en-US" dirty="0" smtClean="0"/>
              <a:t>Click to edit Master text styles</a:t>
            </a:r>
          </a:p>
          <a:p>
            <a:pPr lvl="1">
              <a:lnSpc>
                <a:spcPct val="100000"/>
              </a:lnSpc>
              <a:spcBef>
                <a:spcPts val="0"/>
              </a:spcBef>
              <a:spcAft>
                <a:spcPts val="1200"/>
              </a:spcAft>
              <a:buClr>
                <a:schemeClr val="bg2"/>
              </a:buClr>
              <a:buFont typeface="Arial"/>
              <a:buChar char="•"/>
            </a:pPr>
            <a:r>
              <a:rPr lang="en-US" dirty="0" smtClean="0"/>
              <a:t>Second level</a:t>
            </a:r>
          </a:p>
          <a:p>
            <a:pPr lvl="2">
              <a:lnSpc>
                <a:spcPct val="100000"/>
              </a:lnSpc>
              <a:spcBef>
                <a:spcPts val="0"/>
              </a:spcBef>
              <a:spcAft>
                <a:spcPts val="1200"/>
              </a:spcAft>
              <a:buClr>
                <a:schemeClr val="bg2"/>
              </a:buClr>
              <a:buFont typeface="Arial"/>
            </a:pPr>
            <a:r>
              <a:rPr lang="en-US" dirty="0" smtClean="0"/>
              <a:t>Third level</a:t>
            </a:r>
          </a:p>
          <a:p>
            <a:pPr lvl="3">
              <a:lnSpc>
                <a:spcPct val="100000"/>
              </a:lnSpc>
              <a:spcBef>
                <a:spcPts val="0"/>
              </a:spcBef>
              <a:spcAft>
                <a:spcPts val="1200"/>
              </a:spcAft>
              <a:buClr>
                <a:schemeClr val="bg2"/>
              </a:buClr>
              <a:buFont typeface="Arial"/>
              <a:buChar char="•"/>
            </a:pPr>
            <a:r>
              <a:rPr lang="en-US" dirty="0" smtClean="0"/>
              <a:t>Fourth level</a:t>
            </a:r>
          </a:p>
        </p:txBody>
      </p:sp>
      <p:pic>
        <p:nvPicPr>
          <p:cNvPr id="7" name="Picture 6" descr="icon.png"/>
          <p:cNvPicPr>
            <a:picLocks noChangeAspect="1"/>
          </p:cNvPicPr>
          <p:nvPr userDrawn="1"/>
        </p:nvPicPr>
        <p:blipFill>
          <a:blip r:embed="rId19">
            <a:extLst>
              <a:ext uri="{28A0092B-C50C-407E-A947-70E740481C1C}">
                <a14:useLocalDpi xmlns:a14="http://schemas.microsoft.com/office/drawing/2010/main"/>
              </a:ext>
            </a:extLst>
          </a:blip>
          <a:stretch>
            <a:fillRect/>
          </a:stretch>
        </p:blipFill>
        <p:spPr>
          <a:xfrm>
            <a:off x="8221717" y="548819"/>
            <a:ext cx="536448" cy="731520"/>
          </a:xfrm>
          <a:prstGeom prst="rect">
            <a:avLst/>
          </a:prstGeom>
        </p:spPr>
      </p:pic>
    </p:spTree>
    <p:extLst>
      <p:ext uri="{BB962C8B-B14F-4D97-AF65-F5344CB8AC3E}">
        <p14:creationId xmlns:p14="http://schemas.microsoft.com/office/powerpoint/2010/main" val="3029468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iming>
    <p:tnLst>
      <p:par>
        <p:cTn id="1" dur="indefinite" restart="never" nodeType="tmRoot"/>
      </p:par>
    </p:tnLst>
  </p:timing>
  <p:hf sldNum="0" hdr="0" ftr="0" dt="0"/>
  <p:txStyles>
    <p:titleStyle>
      <a:lvl1pPr algn="ctr" defTabSz="457200" rtl="0" eaLnBrk="0" fontAlgn="base" hangingPunct="0">
        <a:spcBef>
          <a:spcPct val="0"/>
        </a:spcBef>
        <a:spcAft>
          <a:spcPct val="0"/>
        </a:spcAft>
        <a:defRPr lang="en-US" sz="2400" b="1" i="0" kern="1200" smtClean="0">
          <a:solidFill>
            <a:schemeClr val="accent2"/>
          </a:solidFill>
          <a:latin typeface="Arial" pitchFamily="34" charset="0"/>
          <a:ea typeface="ＭＳ Ｐゴシック" charset="-128"/>
          <a:cs typeface="Arial" pitchFamily="34"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lang="en-US" sz="2000" b="0" kern="1200" smtClean="0">
          <a:solidFill>
            <a:schemeClr val="accent1">
              <a:lumMod val="50000"/>
            </a:schemeClr>
          </a:solidFill>
          <a:latin typeface="+mn-lt"/>
          <a:ea typeface="ＭＳ Ｐゴシック" charset="-128"/>
          <a:cs typeface="Arial" pitchFamily="34" charset="0"/>
        </a:defRPr>
      </a:lvl1pPr>
      <a:lvl2pPr marL="627063" indent="-287338" algn="l" defTabSz="457200" rtl="0" eaLnBrk="0" fontAlgn="base" hangingPunct="0">
        <a:spcBef>
          <a:spcPct val="20000"/>
        </a:spcBef>
        <a:spcAft>
          <a:spcPts val="800"/>
        </a:spcAft>
        <a:buFont typeface="Arial" charset="0"/>
        <a:buChar char="–"/>
        <a:defRPr lang="en-US" sz="2000" kern="1200" smtClean="0">
          <a:solidFill>
            <a:schemeClr val="accent1"/>
          </a:solidFill>
          <a:latin typeface="+mn-lt"/>
          <a:ea typeface="ＭＳ Ｐゴシック" charset="-128"/>
          <a:cs typeface="Arial" pitchFamily="34" charset="0"/>
        </a:defRPr>
      </a:lvl2pPr>
      <a:lvl3pPr marL="857250" indent="-230188" algn="l" defTabSz="457200" rtl="0" eaLnBrk="0" fontAlgn="base" hangingPunct="0">
        <a:spcBef>
          <a:spcPct val="20000"/>
        </a:spcBef>
        <a:spcAft>
          <a:spcPts val="400"/>
        </a:spcAft>
        <a:buFont typeface="Arial" charset="0"/>
        <a:buChar char="•"/>
        <a:defRPr lang="en-US" sz="1600" kern="1200" smtClean="0">
          <a:solidFill>
            <a:schemeClr val="accent1"/>
          </a:solidFill>
          <a:latin typeface="+mn-lt"/>
          <a:ea typeface="ＭＳ Ｐゴシック" charset="-128"/>
          <a:cs typeface="Arial" pitchFamily="34" charset="0"/>
        </a:defRPr>
      </a:lvl3pPr>
      <a:lvl4pPr marL="1085850" indent="-228600" algn="l" defTabSz="457200" rtl="0" eaLnBrk="0" fontAlgn="base" hangingPunct="0">
        <a:spcBef>
          <a:spcPct val="20000"/>
        </a:spcBef>
        <a:spcAft>
          <a:spcPts val="200"/>
        </a:spcAft>
        <a:buFont typeface="Arial" charset="0"/>
        <a:buChar char="–"/>
        <a:defRPr lang="en-US" sz="1600" kern="1200" smtClean="0">
          <a:solidFill>
            <a:schemeClr val="accent1"/>
          </a:solidFill>
          <a:latin typeface="+mn-lt"/>
          <a:ea typeface="ＭＳ Ｐゴシック" charset="-128"/>
          <a:cs typeface="Arial" pitchFamily="34" charset="0"/>
        </a:defRPr>
      </a:lvl4pPr>
      <a:lvl5pPr marL="2057400" indent="-228600" algn="l" defTabSz="457200" rtl="0" eaLnBrk="0" fontAlgn="base" hangingPunct="0">
        <a:spcBef>
          <a:spcPct val="20000"/>
        </a:spcBef>
        <a:spcAft>
          <a:spcPct val="0"/>
        </a:spcAft>
        <a:buFont typeface="Arial" charset="0"/>
        <a:buChar char="»"/>
        <a:defRPr lang="en-US" sz="2000" kern="1200" smtClean="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18" Type="http://schemas.openxmlformats.org/officeDocument/2006/relationships/image" Target="../media/image48.png"/><Relationship Id="rId3" Type="http://schemas.openxmlformats.org/officeDocument/2006/relationships/image" Target="../media/image33.png"/><Relationship Id="rId21" Type="http://schemas.openxmlformats.org/officeDocument/2006/relationships/image" Target="../media/image51.png"/><Relationship Id="rId7" Type="http://schemas.openxmlformats.org/officeDocument/2006/relationships/image" Target="../media/image37.png"/><Relationship Id="rId12" Type="http://schemas.openxmlformats.org/officeDocument/2006/relationships/image" Target="../media/image42.png"/><Relationship Id="rId17" Type="http://schemas.openxmlformats.org/officeDocument/2006/relationships/image" Target="../media/image47.png"/><Relationship Id="rId2" Type="http://schemas.openxmlformats.org/officeDocument/2006/relationships/notesSlide" Target="../notesSlides/notesSlide6.xml"/><Relationship Id="rId16" Type="http://schemas.openxmlformats.org/officeDocument/2006/relationships/image" Target="../media/image46.png"/><Relationship Id="rId20"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5.png"/><Relationship Id="rId23" Type="http://schemas.openxmlformats.org/officeDocument/2006/relationships/image" Target="../media/image53.png"/><Relationship Id="rId10" Type="http://schemas.openxmlformats.org/officeDocument/2006/relationships/image" Target="../media/image40.png"/><Relationship Id="rId19" Type="http://schemas.openxmlformats.org/officeDocument/2006/relationships/image" Target="../media/image49.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 Id="rId22" Type="http://schemas.openxmlformats.org/officeDocument/2006/relationships/image" Target="../media/image52.png"/></Relationships>
</file>

<file path=ppt/slides/_rels/slide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9782" y="590048"/>
            <a:ext cx="7763118" cy="2233237"/>
          </a:xfrm>
          <a:prstGeom prst="rect">
            <a:avLst/>
          </a:prstGeom>
        </p:spPr>
        <p:txBody>
          <a:bodyPr wrap="none">
            <a:normAutofit/>
          </a:bodyPr>
          <a:lstStyle>
            <a:lvl1pPr algn="l" defTabSz="457200" rtl="0" eaLnBrk="0" fontAlgn="base" hangingPunct="0">
              <a:lnSpc>
                <a:spcPts val="2600"/>
              </a:lnSpc>
              <a:spcBef>
                <a:spcPct val="0"/>
              </a:spcBef>
              <a:spcAft>
                <a:spcPct val="0"/>
              </a:spcAft>
              <a:defRPr lang="en-US" sz="2400" b="1" i="0" kern="1200">
                <a:solidFill>
                  <a:schemeClr val="bg2"/>
                </a:solidFill>
                <a:latin typeface="Arial" pitchFamily="34" charset="0"/>
                <a:ea typeface="ＭＳ Ｐゴシック" charset="-128"/>
                <a:cs typeface="Arial" pitchFamily="34"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spcAft>
                <a:spcPts val="1200"/>
              </a:spcAft>
            </a:pPr>
            <a:r>
              <a:rPr lang="en-US" sz="2000" dirty="0" smtClean="0">
                <a:latin typeface="Calibri" panose="020F0502020204030204" pitchFamily="34" charset="0"/>
                <a:cs typeface="Calibri" panose="020F0502020204030204" pitchFamily="34" charset="0"/>
              </a:rPr>
              <a:t>Implementing tools to monitor the SWA collaborative behaviours: </a:t>
            </a:r>
          </a:p>
          <a:p>
            <a:pPr>
              <a:spcAft>
                <a:spcPts val="1200"/>
              </a:spcAft>
            </a:pPr>
            <a:r>
              <a:rPr lang="en-US" sz="2000" dirty="0" smtClean="0">
                <a:latin typeface="Calibri" panose="020F0502020204030204" pitchFamily="34" charset="0"/>
                <a:cs typeface="Calibri" panose="020F0502020204030204" pitchFamily="34" charset="0"/>
              </a:rPr>
              <a:t>Using UN-Water GLAAS and TrackFin</a:t>
            </a:r>
            <a:r>
              <a:rPr lang="en-US" dirty="0" smtClean="0">
                <a:solidFill>
                  <a:srgbClr val="92D050"/>
                </a:solidFill>
                <a:latin typeface="Calibri" panose="020F0502020204030204" pitchFamily="34" charset="0"/>
                <a:cs typeface="Calibri" panose="020F0502020204030204" pitchFamily="34" charset="0"/>
              </a:rPr>
              <a:t/>
            </a:r>
            <a:br>
              <a:rPr lang="en-US" dirty="0" smtClean="0">
                <a:solidFill>
                  <a:srgbClr val="92D050"/>
                </a:solidFill>
                <a:latin typeface="Calibri" panose="020F0502020204030204" pitchFamily="34" charset="0"/>
                <a:cs typeface="Calibri" panose="020F0502020204030204" pitchFamily="34" charset="0"/>
              </a:rPr>
            </a:br>
            <a:r>
              <a:rPr lang="en-US" sz="2000" i="1" dirty="0" smtClean="0">
                <a:solidFill>
                  <a:schemeClr val="bg1"/>
                </a:solidFill>
                <a:latin typeface="Calibri" panose="020F0502020204030204" pitchFamily="34" charset="0"/>
                <a:cs typeface="Calibri" panose="020F0502020204030204" pitchFamily="34" charset="0"/>
              </a:rPr>
              <a:t>Session 4: Monitoring government and partner behaviour</a:t>
            </a:r>
            <a:endParaRPr lang="en-US" sz="1400" dirty="0">
              <a:solidFill>
                <a:schemeClr val="bg1"/>
              </a:solidFill>
              <a:latin typeface="Calibri" panose="020F0502020204030204" pitchFamily="34" charset="0"/>
              <a:cs typeface="Calibri" panose="020F0502020204030204" pitchFamily="34" charset="0"/>
            </a:endParaRPr>
          </a:p>
        </p:txBody>
      </p:sp>
      <p:sp>
        <p:nvSpPr>
          <p:cNvPr id="6" name="Title 1"/>
          <p:cNvSpPr txBox="1">
            <a:spLocks/>
          </p:cNvSpPr>
          <p:nvPr/>
        </p:nvSpPr>
        <p:spPr>
          <a:xfrm>
            <a:off x="599346" y="2381689"/>
            <a:ext cx="8338036" cy="441596"/>
          </a:xfrm>
          <a:prstGeom prst="rect">
            <a:avLst/>
          </a:prstGeom>
        </p:spPr>
        <p:txBody>
          <a:bodyPr vert="horz" lIns="91440" tIns="45720" rIns="91440" bIns="45720" rtlCol="0" anchor="ctr">
            <a:noAutofit/>
          </a:bodyPr>
          <a:lstStyle/>
          <a:p>
            <a:pPr>
              <a:spcBef>
                <a:spcPct val="0"/>
              </a:spcBef>
              <a:defRPr/>
            </a:pPr>
            <a:r>
              <a:rPr lang="en-US" sz="2000" b="1" dirty="0" smtClean="0">
                <a:solidFill>
                  <a:schemeClr val="accent2"/>
                </a:solidFill>
                <a:latin typeface="Calibri"/>
              </a:rPr>
              <a:t>Action Planning to Reach the Water, Sanitation and Hygiene SDGs </a:t>
            </a:r>
          </a:p>
          <a:p>
            <a:pPr>
              <a:spcBef>
                <a:spcPct val="0"/>
              </a:spcBef>
              <a:defRPr/>
            </a:pPr>
            <a:r>
              <a:rPr lang="en-US" sz="2000" b="1" dirty="0" smtClean="0">
                <a:solidFill>
                  <a:schemeClr val="accent2"/>
                </a:solidFill>
                <a:latin typeface="Calibri"/>
              </a:rPr>
              <a:t>Addis Ababa, Ethiopia, 17 March 2016</a:t>
            </a:r>
          </a:p>
          <a:p>
            <a:pPr>
              <a:spcBef>
                <a:spcPct val="0"/>
              </a:spcBef>
              <a:defRPr/>
            </a:pPr>
            <a:endParaRPr lang="en-US" sz="1400" b="1" dirty="0" smtClean="0">
              <a:solidFill>
                <a:schemeClr val="accent2"/>
              </a:solidFill>
              <a:latin typeface="Calibri"/>
            </a:endParaRPr>
          </a:p>
          <a:p>
            <a:pPr>
              <a:spcBef>
                <a:spcPct val="0"/>
              </a:spcBef>
              <a:defRPr/>
            </a:pPr>
            <a:r>
              <a:rPr lang="en-US" sz="1400" b="1" i="1" dirty="0" smtClean="0">
                <a:solidFill>
                  <a:schemeClr val="tx2">
                    <a:lumMod val="75000"/>
                    <a:lumOff val="25000"/>
                  </a:schemeClr>
                </a:solidFill>
                <a:latin typeface="Calibri"/>
              </a:rPr>
              <a:t>Clare Battle (</a:t>
            </a:r>
            <a:r>
              <a:rPr lang="en-US" sz="1400" b="1" i="1" dirty="0" err="1" smtClean="0">
                <a:solidFill>
                  <a:schemeClr val="tx2">
                    <a:lumMod val="75000"/>
                    <a:lumOff val="25000"/>
                  </a:schemeClr>
                </a:solidFill>
                <a:latin typeface="Calibri"/>
              </a:rPr>
              <a:t>WaterAid</a:t>
            </a:r>
            <a:r>
              <a:rPr lang="en-US" sz="1400" b="1" i="1" dirty="0" smtClean="0">
                <a:solidFill>
                  <a:schemeClr val="tx2">
                    <a:lumMod val="75000"/>
                    <a:lumOff val="25000"/>
                  </a:schemeClr>
                </a:solidFill>
                <a:latin typeface="Calibri"/>
              </a:rPr>
              <a:t>), Chair of SWA Country Process Task Team (CPTT) </a:t>
            </a:r>
          </a:p>
          <a:p>
            <a:pPr>
              <a:spcBef>
                <a:spcPct val="0"/>
              </a:spcBef>
              <a:defRPr/>
            </a:pPr>
            <a:r>
              <a:rPr lang="en-US" sz="1400" b="1" i="1" dirty="0" smtClean="0">
                <a:solidFill>
                  <a:schemeClr val="tx2">
                    <a:lumMod val="75000"/>
                    <a:lumOff val="25000"/>
                  </a:schemeClr>
                </a:solidFill>
                <a:latin typeface="Calibri"/>
              </a:rPr>
              <a:t>Fiona Gore (WHO), Project Coordinator, UN-Water Global Analysis and Assessment of Sanitation and Drinking-Water (GLAAS)</a:t>
            </a:r>
            <a:endParaRPr lang="en-US" sz="1400" b="1" i="1" dirty="0">
              <a:solidFill>
                <a:schemeClr val="tx2">
                  <a:lumMod val="75000"/>
                  <a:lumOff val="25000"/>
                </a:schemeClr>
              </a:solidFill>
              <a:latin typeface="Calibri"/>
            </a:endParaRPr>
          </a:p>
          <a:p>
            <a:pPr>
              <a:spcBef>
                <a:spcPct val="0"/>
              </a:spcBef>
              <a:defRPr/>
            </a:pPr>
            <a:endParaRPr lang="en-US" sz="1400" b="1" dirty="0" smtClean="0">
              <a:solidFill>
                <a:schemeClr val="accent2"/>
              </a:solidFill>
              <a:latin typeface="Calibri"/>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0" y="5816806"/>
            <a:ext cx="3501539" cy="1014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5100" y="5779899"/>
            <a:ext cx="2628900" cy="1126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03549" y="3873520"/>
            <a:ext cx="1937589" cy="151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1971193" y="3915809"/>
            <a:ext cx="2063003" cy="1556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3631887" y="3973494"/>
            <a:ext cx="2078040" cy="1326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400000">
            <a:off x="5070106" y="4010498"/>
            <a:ext cx="2127986" cy="130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6823677" y="3834588"/>
            <a:ext cx="2011744" cy="1519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26437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54340" y="1770301"/>
            <a:ext cx="7954660" cy="4524315"/>
          </a:xfrm>
          <a:prstGeom prst="rect">
            <a:avLst/>
          </a:prstGeom>
        </p:spPr>
        <p:txBody>
          <a:bodyPr wrap="square">
            <a:spAutoFit/>
          </a:bodyPr>
          <a:lstStyle>
            <a:defPPr>
              <a:defRPr lang="en-US"/>
            </a:defPPr>
            <a:lvl1pPr marL="342900" lvl="0" indent="-342900">
              <a:buFont typeface="+mj-lt"/>
              <a:buAutoNum type="arabicPeriod"/>
              <a:defRPr sz="2400">
                <a:latin typeface="Calibri" panose="020F0502020204030204" pitchFamily="34" charset="0"/>
                <a:cs typeface="Calibri" panose="020F0502020204030204" pitchFamily="34" charset="0"/>
              </a:defRPr>
            </a:lvl1pPr>
          </a:lstStyle>
          <a:p>
            <a:r>
              <a:rPr lang="en-US" dirty="0">
                <a:solidFill>
                  <a:schemeClr val="tx2"/>
                </a:solidFill>
              </a:rPr>
              <a:t>Revise the SWA Behavior Country profiles based on feedback</a:t>
            </a:r>
          </a:p>
          <a:p>
            <a:r>
              <a:rPr lang="en-US" dirty="0">
                <a:solidFill>
                  <a:schemeClr val="tx2"/>
                </a:solidFill>
              </a:rPr>
              <a:t>Address issues data gaps</a:t>
            </a:r>
          </a:p>
          <a:p>
            <a:r>
              <a:rPr lang="en-US" dirty="0">
                <a:solidFill>
                  <a:schemeClr val="tx2"/>
                </a:solidFill>
              </a:rPr>
              <a:t>Address the issue of gathering </a:t>
            </a:r>
            <a:r>
              <a:rPr lang="en-US" dirty="0" smtClean="0">
                <a:solidFill>
                  <a:schemeClr val="tx2"/>
                </a:solidFill>
              </a:rPr>
              <a:t>External Support Agency (ESA) </a:t>
            </a:r>
            <a:r>
              <a:rPr lang="en-US" dirty="0">
                <a:solidFill>
                  <a:schemeClr val="tx2"/>
                </a:solidFill>
              </a:rPr>
              <a:t>country level data</a:t>
            </a:r>
          </a:p>
          <a:p>
            <a:r>
              <a:rPr lang="en-US" dirty="0">
                <a:solidFill>
                  <a:schemeClr val="tx2"/>
                </a:solidFill>
              </a:rPr>
              <a:t>Develop profiles for other interested SWA members</a:t>
            </a:r>
          </a:p>
          <a:p>
            <a:r>
              <a:rPr lang="en-US" dirty="0">
                <a:solidFill>
                  <a:schemeClr val="tx2"/>
                </a:solidFill>
              </a:rPr>
              <a:t>Launch the GLAAS country survey in April and the GLAAS ESA survey in June</a:t>
            </a:r>
          </a:p>
          <a:p>
            <a:r>
              <a:rPr lang="en-US" dirty="0">
                <a:solidFill>
                  <a:schemeClr val="tx2"/>
                </a:solidFill>
              </a:rPr>
              <a:t>Support TrackFin </a:t>
            </a:r>
            <a:r>
              <a:rPr lang="en-US" dirty="0" smtClean="0">
                <a:solidFill>
                  <a:schemeClr val="tx2"/>
                </a:solidFill>
              </a:rPr>
              <a:t>in countries</a:t>
            </a:r>
          </a:p>
          <a:p>
            <a:r>
              <a:rPr lang="en-US" dirty="0" smtClean="0">
                <a:solidFill>
                  <a:schemeClr val="tx2"/>
                </a:solidFill>
              </a:rPr>
              <a:t>Longer-term objective is a regular monitoring of performance on the collaborative behaviours</a:t>
            </a:r>
            <a:endParaRPr lang="en-US" dirty="0">
              <a:solidFill>
                <a:schemeClr val="tx2"/>
              </a:solidFill>
            </a:endParaRPr>
          </a:p>
          <a:p>
            <a:endParaRPr lang="en-US" dirty="0">
              <a:solidFill>
                <a:schemeClr val="tx2"/>
              </a:solidFill>
            </a:endParaRPr>
          </a:p>
        </p:txBody>
      </p:sp>
      <p:sp>
        <p:nvSpPr>
          <p:cNvPr id="8" name="Title 1"/>
          <p:cNvSpPr txBox="1">
            <a:spLocks/>
          </p:cNvSpPr>
          <p:nvPr/>
        </p:nvSpPr>
        <p:spPr>
          <a:xfrm>
            <a:off x="528938" y="629719"/>
            <a:ext cx="8229600" cy="46754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800" b="1" dirty="0" smtClean="0">
                <a:solidFill>
                  <a:srgbClr val="0F3661"/>
                </a:solidFill>
                <a:latin typeface="Calibri"/>
              </a:rPr>
              <a:t>WHAT’S NEXT?</a:t>
            </a:r>
            <a:endParaRPr kumimoji="0" lang="en-US" sz="2800" b="1" i="0" u="none" strike="noStrike" kern="1200" cap="none" spc="0" normalizeH="0" baseline="0" noProof="0" dirty="0">
              <a:ln>
                <a:noFill/>
              </a:ln>
              <a:solidFill>
                <a:srgbClr val="0F3661"/>
              </a:solidFill>
              <a:effectLst/>
              <a:uLnTx/>
              <a:uFillTx/>
              <a:latin typeface="Calibri"/>
              <a:ea typeface="+mj-ea"/>
              <a:cs typeface="+mj-cs"/>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340" y="6254151"/>
            <a:ext cx="1625600" cy="470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5125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528938" y="629719"/>
            <a:ext cx="8229600" cy="46754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800" b="1" dirty="0" smtClean="0">
                <a:solidFill>
                  <a:srgbClr val="0F3661"/>
                </a:solidFill>
                <a:latin typeface="Calibri"/>
              </a:rPr>
              <a:t>QUESTIONS TO PANELISTS</a:t>
            </a:r>
            <a:endParaRPr kumimoji="0" lang="en-US" sz="2800" b="1" i="0" u="none" strike="noStrike" kern="1200" cap="none" spc="0" normalizeH="0" baseline="0" noProof="0" dirty="0">
              <a:ln>
                <a:noFill/>
              </a:ln>
              <a:solidFill>
                <a:srgbClr val="0F3661"/>
              </a:solidFill>
              <a:effectLst/>
              <a:uLnTx/>
              <a:uFillTx/>
              <a:latin typeface="Calibri"/>
              <a:ea typeface="+mj-ea"/>
              <a:cs typeface="+mj-cs"/>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340" y="6254151"/>
            <a:ext cx="1625600" cy="470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15900" y="4527203"/>
            <a:ext cx="8542638" cy="1077218"/>
          </a:xfrm>
          <a:prstGeom prst="rect">
            <a:avLst/>
          </a:prstGeom>
        </p:spPr>
        <p:txBody>
          <a:bodyPr wrap="square">
            <a:spAutoFit/>
          </a:bodyPr>
          <a:lstStyle/>
          <a:p>
            <a:pPr marL="285750" lvl="0" indent="-285750">
              <a:buFont typeface="Arial" panose="020B0604020202020204" pitchFamily="34" charset="0"/>
              <a:buChar char="•"/>
            </a:pPr>
            <a:r>
              <a:rPr lang="en-ZA" sz="1600" i="1" dirty="0" err="1" smtClean="0">
                <a:latin typeface="Calibri" panose="020F0502020204030204" pitchFamily="34" charset="0"/>
                <a:cs typeface="Calibri" panose="020F0502020204030204" pitchFamily="34" charset="0"/>
              </a:rPr>
              <a:t>Sra.</a:t>
            </a:r>
            <a:r>
              <a:rPr lang="en-ZA" sz="1600" i="1" dirty="0" smtClean="0">
                <a:latin typeface="Calibri" panose="020F0502020204030204" pitchFamily="34" charset="0"/>
                <a:cs typeface="Calibri" panose="020F0502020204030204" pitchFamily="34" charset="0"/>
              </a:rPr>
              <a:t> </a:t>
            </a:r>
            <a:r>
              <a:rPr lang="en-ZA" sz="1600" i="1" dirty="0" err="1" smtClean="0">
                <a:latin typeface="Calibri" panose="020F0502020204030204" pitchFamily="34" charset="0"/>
                <a:cs typeface="Calibri" panose="020F0502020204030204" pitchFamily="34" charset="0"/>
              </a:rPr>
              <a:t>Yamilette</a:t>
            </a:r>
            <a:r>
              <a:rPr lang="en-ZA" sz="1600" i="1" dirty="0" smtClean="0">
                <a:latin typeface="Calibri" panose="020F0502020204030204" pitchFamily="34" charset="0"/>
                <a:cs typeface="Calibri" panose="020F0502020204030204" pitchFamily="34" charset="0"/>
              </a:rPr>
              <a:t> </a:t>
            </a:r>
            <a:r>
              <a:rPr lang="en-ZA" sz="1600" i="1" dirty="0" err="1">
                <a:latin typeface="Calibri" panose="020F0502020204030204" pitchFamily="34" charset="0"/>
                <a:cs typeface="Calibri" panose="020F0502020204030204" pitchFamily="34" charset="0"/>
              </a:rPr>
              <a:t>Astorga</a:t>
            </a:r>
            <a:r>
              <a:rPr lang="en-ZA" sz="1600" i="1" dirty="0">
                <a:latin typeface="Calibri" panose="020F0502020204030204" pitchFamily="34" charset="0"/>
                <a:cs typeface="Calibri" panose="020F0502020204030204" pitchFamily="34" charset="0"/>
              </a:rPr>
              <a:t> </a:t>
            </a:r>
            <a:r>
              <a:rPr lang="en-ZA" sz="1600" i="1" dirty="0" err="1">
                <a:latin typeface="Calibri" panose="020F0502020204030204" pitchFamily="34" charset="0"/>
                <a:cs typeface="Calibri" panose="020F0502020204030204" pitchFamily="34" charset="0"/>
              </a:rPr>
              <a:t>Espeleta</a:t>
            </a:r>
            <a:r>
              <a:rPr lang="en-US" sz="1600" i="1" dirty="0">
                <a:latin typeface="Calibri" panose="020F0502020204030204" pitchFamily="34" charset="0"/>
                <a:cs typeface="Calibri" panose="020F0502020204030204" pitchFamily="34" charset="0"/>
              </a:rPr>
              <a:t> </a:t>
            </a:r>
            <a:r>
              <a:rPr lang="en-US" sz="1600" i="1" dirty="0" err="1">
                <a:latin typeface="Calibri" panose="020F0502020204030204" pitchFamily="34" charset="0"/>
                <a:cs typeface="Calibri" panose="020F0502020204030204" pitchFamily="34" charset="0"/>
              </a:rPr>
              <a:t>Presidenta</a:t>
            </a:r>
            <a:r>
              <a:rPr lang="en-US" sz="1600" i="1" dirty="0">
                <a:latin typeface="Calibri" panose="020F0502020204030204" pitchFamily="34" charset="0"/>
                <a:cs typeface="Calibri" panose="020F0502020204030204" pitchFamily="34" charset="0"/>
              </a:rPr>
              <a:t>, </a:t>
            </a:r>
            <a:r>
              <a:rPr lang="fr-CH" sz="1600" i="1" dirty="0" err="1">
                <a:latin typeface="Calibri" panose="020F0502020204030204" pitchFamily="34" charset="0"/>
                <a:cs typeface="Calibri" panose="020F0502020204030204" pitchFamily="34" charset="0"/>
              </a:rPr>
              <a:t>Instituto</a:t>
            </a:r>
            <a:r>
              <a:rPr lang="fr-CH" sz="1600" i="1" dirty="0">
                <a:latin typeface="Calibri" panose="020F0502020204030204" pitchFamily="34" charset="0"/>
                <a:cs typeface="Calibri" panose="020F0502020204030204" pitchFamily="34" charset="0"/>
              </a:rPr>
              <a:t> </a:t>
            </a:r>
            <a:r>
              <a:rPr lang="fr-CH" sz="1600" i="1" dirty="0" err="1">
                <a:latin typeface="Calibri" panose="020F0502020204030204" pitchFamily="34" charset="0"/>
                <a:cs typeface="Calibri" panose="020F0502020204030204" pitchFamily="34" charset="0"/>
              </a:rPr>
              <a:t>Costarricense</a:t>
            </a:r>
            <a:r>
              <a:rPr lang="fr-CH" sz="1600" i="1" dirty="0">
                <a:latin typeface="Calibri" panose="020F0502020204030204" pitchFamily="34" charset="0"/>
                <a:cs typeface="Calibri" panose="020F0502020204030204" pitchFamily="34" charset="0"/>
              </a:rPr>
              <a:t> de </a:t>
            </a:r>
            <a:r>
              <a:rPr lang="fr-CH" sz="1600" i="1" dirty="0" err="1">
                <a:latin typeface="Calibri" panose="020F0502020204030204" pitchFamily="34" charset="0"/>
                <a:cs typeface="Calibri" panose="020F0502020204030204" pitchFamily="34" charset="0"/>
              </a:rPr>
              <a:t>Acueductos</a:t>
            </a:r>
            <a:r>
              <a:rPr lang="fr-CH" sz="1600" i="1" dirty="0">
                <a:latin typeface="Calibri" panose="020F0502020204030204" pitchFamily="34" charset="0"/>
                <a:cs typeface="Calibri" panose="020F0502020204030204" pitchFamily="34" charset="0"/>
              </a:rPr>
              <a:t> y </a:t>
            </a:r>
            <a:r>
              <a:rPr lang="fr-CH" sz="1600" i="1" dirty="0" err="1" smtClean="0">
                <a:latin typeface="Calibri" panose="020F0502020204030204" pitchFamily="34" charset="0"/>
                <a:cs typeface="Calibri" panose="020F0502020204030204" pitchFamily="34" charset="0"/>
              </a:rPr>
              <a:t>Alcantarillados</a:t>
            </a:r>
            <a:r>
              <a:rPr lang="fr-CH" sz="1600" i="1" dirty="0" smtClean="0">
                <a:latin typeface="Calibri" panose="020F0502020204030204" pitchFamily="34" charset="0"/>
                <a:cs typeface="Calibri" panose="020F0502020204030204" pitchFamily="34" charset="0"/>
              </a:rPr>
              <a:t>, </a:t>
            </a:r>
            <a:r>
              <a:rPr lang="en-US" sz="1600" i="1" dirty="0" smtClean="0">
                <a:latin typeface="Calibri" panose="020F0502020204030204" pitchFamily="34" charset="0"/>
                <a:cs typeface="Calibri" panose="020F0502020204030204" pitchFamily="34" charset="0"/>
              </a:rPr>
              <a:t>Costa </a:t>
            </a:r>
            <a:r>
              <a:rPr lang="en-US" sz="1600" i="1" dirty="0">
                <a:latin typeface="Calibri" panose="020F0502020204030204" pitchFamily="34" charset="0"/>
                <a:cs typeface="Calibri" panose="020F0502020204030204" pitchFamily="34" charset="0"/>
              </a:rPr>
              <a:t>Rica </a:t>
            </a:r>
            <a:r>
              <a:rPr lang="en-US" sz="1600" i="1" dirty="0" smtClean="0">
                <a:latin typeface="Calibri" panose="020F0502020204030204" pitchFamily="34" charset="0"/>
                <a:cs typeface="Calibri" panose="020F0502020204030204" pitchFamily="34" charset="0"/>
              </a:rPr>
              <a:t> </a:t>
            </a:r>
            <a:endParaRPr lang="en-GB" sz="1600" i="1"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n-US" sz="1600" i="1" dirty="0" smtClean="0">
                <a:latin typeface="Calibri" panose="020F0502020204030204" pitchFamily="34" charset="0"/>
                <a:cs typeface="Calibri" panose="020F0502020204030204" pitchFamily="34" charset="0"/>
              </a:rPr>
              <a:t>Yaya </a:t>
            </a:r>
            <a:r>
              <a:rPr lang="en-US" sz="1600" i="1" dirty="0" err="1">
                <a:latin typeface="Calibri" panose="020F0502020204030204" pitchFamily="34" charset="0"/>
                <a:cs typeface="Calibri" panose="020F0502020204030204" pitchFamily="34" charset="0"/>
              </a:rPr>
              <a:t>Boubacar</a:t>
            </a:r>
            <a:r>
              <a:rPr lang="en-US" sz="1600" i="1" dirty="0">
                <a:latin typeface="Calibri" panose="020F0502020204030204" pitchFamily="34" charset="0"/>
                <a:cs typeface="Calibri" panose="020F0502020204030204" pitchFamily="34" charset="0"/>
              </a:rPr>
              <a:t>, </a:t>
            </a:r>
            <a:r>
              <a:rPr lang="en-US" sz="1600" i="1" dirty="0" err="1">
                <a:latin typeface="Calibri" panose="020F0502020204030204" pitchFamily="34" charset="0"/>
                <a:cs typeface="Calibri" panose="020F0502020204030204" pitchFamily="34" charset="0"/>
              </a:rPr>
              <a:t>Directeur</a:t>
            </a:r>
            <a:r>
              <a:rPr lang="en-US" sz="1600" i="1" dirty="0">
                <a:latin typeface="Calibri" panose="020F0502020204030204" pitchFamily="34" charset="0"/>
                <a:cs typeface="Calibri" panose="020F0502020204030204" pitchFamily="34" charset="0"/>
              </a:rPr>
              <a:t> National </a:t>
            </a:r>
            <a:r>
              <a:rPr lang="en-US" sz="1600" i="1" dirty="0" err="1">
                <a:latin typeface="Calibri" panose="020F0502020204030204" pitchFamily="34" charset="0"/>
                <a:cs typeface="Calibri" panose="020F0502020204030204" pitchFamily="34" charset="0"/>
              </a:rPr>
              <a:t>Adjoint</a:t>
            </a:r>
            <a:r>
              <a:rPr lang="en-US" sz="1600" i="1" dirty="0">
                <a:latin typeface="Calibri" panose="020F0502020204030204" pitchFamily="34" charset="0"/>
                <a:cs typeface="Calibri" panose="020F0502020204030204" pitchFamily="34" charset="0"/>
              </a:rPr>
              <a:t>, Direction </a:t>
            </a:r>
            <a:r>
              <a:rPr lang="en-US" sz="1600" i="1" dirty="0" err="1">
                <a:latin typeface="Calibri" panose="020F0502020204030204" pitchFamily="34" charset="0"/>
                <a:cs typeface="Calibri" panose="020F0502020204030204" pitchFamily="34" charset="0"/>
              </a:rPr>
              <a:t>Nationale</a:t>
            </a:r>
            <a:r>
              <a:rPr lang="en-US" sz="1600" i="1" dirty="0">
                <a:latin typeface="Calibri" panose="020F0502020204030204" pitchFamily="34" charset="0"/>
                <a:cs typeface="Calibri" panose="020F0502020204030204" pitchFamily="34" charset="0"/>
              </a:rPr>
              <a:t> de </a:t>
            </a:r>
            <a:r>
              <a:rPr lang="en-US" sz="1600" i="1" dirty="0" err="1" smtClean="0">
                <a:latin typeface="Calibri" panose="020F0502020204030204" pitchFamily="34" charset="0"/>
                <a:cs typeface="Calibri" panose="020F0502020204030204" pitchFamily="34" charset="0"/>
              </a:rPr>
              <a:t>l'Hydraulique</a:t>
            </a:r>
            <a:r>
              <a:rPr lang="en-US" sz="1600" i="1" dirty="0" smtClean="0">
                <a:latin typeface="Calibri" panose="020F0502020204030204" pitchFamily="34" charset="0"/>
                <a:cs typeface="Calibri" panose="020F0502020204030204" pitchFamily="34" charset="0"/>
              </a:rPr>
              <a:t>, Mali </a:t>
            </a:r>
            <a:endParaRPr lang="en-GB" sz="1600" i="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i="1" dirty="0" smtClean="0">
                <a:latin typeface="Calibri" panose="020F0502020204030204" pitchFamily="34" charset="0"/>
                <a:cs typeface="Calibri" panose="020F0502020204030204" pitchFamily="34" charset="0"/>
              </a:rPr>
              <a:t>Amadou Diallo, </a:t>
            </a:r>
            <a:r>
              <a:rPr lang="en-US" sz="1600" i="1" dirty="0">
                <a:latin typeface="Calibri" panose="020F0502020204030204" pitchFamily="34" charset="0"/>
                <a:cs typeface="Calibri" panose="020F0502020204030204" pitchFamily="34" charset="0"/>
              </a:rPr>
              <a:t>Coordinator of PEPAM, </a:t>
            </a:r>
            <a:r>
              <a:rPr lang="en-US" sz="1600" i="1" dirty="0" err="1">
                <a:latin typeface="Calibri" panose="020F0502020204030204" pitchFamily="34" charset="0"/>
                <a:cs typeface="Calibri" panose="020F0502020204030204" pitchFamily="34" charset="0"/>
              </a:rPr>
              <a:t>Ministère</a:t>
            </a:r>
            <a:r>
              <a:rPr lang="en-US" sz="1600" i="1" dirty="0">
                <a:latin typeface="Calibri" panose="020F0502020204030204" pitchFamily="34" charset="0"/>
                <a:cs typeface="Calibri" panose="020F0502020204030204" pitchFamily="34" charset="0"/>
              </a:rPr>
              <a:t> de </a:t>
            </a:r>
            <a:r>
              <a:rPr lang="en-US" sz="1600" i="1" dirty="0" err="1">
                <a:latin typeface="Calibri" panose="020F0502020204030204" pitchFamily="34" charset="0"/>
                <a:cs typeface="Calibri" panose="020F0502020204030204" pitchFamily="34" charset="0"/>
              </a:rPr>
              <a:t>l'Hydraulique</a:t>
            </a:r>
            <a:r>
              <a:rPr lang="en-US" sz="1600" i="1" dirty="0">
                <a:latin typeface="Calibri" panose="020F0502020204030204" pitchFamily="34" charset="0"/>
                <a:cs typeface="Calibri" panose="020F0502020204030204" pitchFamily="34" charset="0"/>
              </a:rPr>
              <a:t> et de </a:t>
            </a:r>
            <a:r>
              <a:rPr lang="en-US" sz="1600" i="1" dirty="0" err="1" smtClean="0">
                <a:latin typeface="Calibri" panose="020F0502020204030204" pitchFamily="34" charset="0"/>
                <a:cs typeface="Calibri" panose="020F0502020204030204" pitchFamily="34" charset="0"/>
              </a:rPr>
              <a:t>l'Assainissement</a:t>
            </a:r>
            <a:r>
              <a:rPr lang="en-US" sz="1600" i="1" dirty="0" smtClean="0">
                <a:latin typeface="Calibri" panose="020F0502020204030204" pitchFamily="34" charset="0"/>
                <a:cs typeface="Calibri" panose="020F0502020204030204" pitchFamily="34" charset="0"/>
              </a:rPr>
              <a:t>, Senegal</a:t>
            </a:r>
            <a:endParaRPr lang="en-GB" sz="1600" i="1" dirty="0">
              <a:latin typeface="Calibri" panose="020F0502020204030204" pitchFamily="34" charset="0"/>
              <a:cs typeface="Calibri" panose="020F0502020204030204" pitchFamily="34" charset="0"/>
            </a:endParaRPr>
          </a:p>
        </p:txBody>
      </p:sp>
      <p:sp>
        <p:nvSpPr>
          <p:cNvPr id="6" name="Rectangle 5"/>
          <p:cNvSpPr/>
          <p:nvPr/>
        </p:nvSpPr>
        <p:spPr>
          <a:xfrm>
            <a:off x="363840" y="1949103"/>
            <a:ext cx="8394698" cy="1938992"/>
          </a:xfrm>
          <a:prstGeom prst="rect">
            <a:avLst/>
          </a:prstGeom>
        </p:spPr>
        <p:txBody>
          <a:bodyPr wrap="square">
            <a:spAutoFit/>
          </a:bodyPr>
          <a:lstStyle/>
          <a:p>
            <a:pPr marL="342900" lvl="0" indent="-342900">
              <a:buFont typeface="+mj-lt"/>
              <a:buAutoNum type="arabicPeriod"/>
            </a:pPr>
            <a:r>
              <a:rPr lang="en-ZA" sz="2400" dirty="0" smtClean="0">
                <a:solidFill>
                  <a:schemeClr val="tx2"/>
                </a:solidFill>
                <a:latin typeface="Calibri" panose="020F0502020204030204" pitchFamily="34" charset="0"/>
                <a:cs typeface="Calibri" panose="020F0502020204030204" pitchFamily="34" charset="0"/>
              </a:rPr>
              <a:t>How  useful is monitoring the collaborative behaviours and in what way?</a:t>
            </a:r>
          </a:p>
          <a:p>
            <a:pPr marL="342900" indent="-342900">
              <a:buFont typeface="+mj-lt"/>
              <a:buAutoNum type="arabicPeriod"/>
            </a:pPr>
            <a:r>
              <a:rPr lang="en-ZA" sz="2400" dirty="0" smtClean="0">
                <a:solidFill>
                  <a:schemeClr val="tx2"/>
                </a:solidFill>
                <a:latin typeface="Calibri" panose="020F0502020204030204" pitchFamily="34" charset="0"/>
                <a:cs typeface="Calibri" panose="020F0502020204030204" pitchFamily="34" charset="0"/>
              </a:rPr>
              <a:t>How can the data gaps be addressed?</a:t>
            </a:r>
          </a:p>
          <a:p>
            <a:pPr marL="342900" indent="-342900">
              <a:buFont typeface="+mj-lt"/>
              <a:buAutoNum type="arabicPeriod"/>
            </a:pPr>
            <a:r>
              <a:rPr lang="en-ZA" sz="2400" dirty="0" smtClean="0">
                <a:solidFill>
                  <a:schemeClr val="tx2"/>
                </a:solidFill>
                <a:latin typeface="Calibri" panose="020F0502020204030204" pitchFamily="34" charset="0"/>
                <a:cs typeface="Calibri" panose="020F0502020204030204" pitchFamily="34" charset="0"/>
              </a:rPr>
              <a:t>How </a:t>
            </a:r>
            <a:r>
              <a:rPr lang="en-ZA" sz="2400" dirty="0">
                <a:solidFill>
                  <a:schemeClr val="tx2"/>
                </a:solidFill>
                <a:latin typeface="Calibri" panose="020F0502020204030204" pitchFamily="34" charset="0"/>
                <a:cs typeface="Calibri" panose="020F0502020204030204" pitchFamily="34" charset="0"/>
              </a:rPr>
              <a:t>best to </a:t>
            </a:r>
            <a:r>
              <a:rPr lang="en-US" sz="2400" dirty="0" smtClean="0">
                <a:solidFill>
                  <a:schemeClr val="tx2"/>
                </a:solidFill>
                <a:latin typeface="Calibri" panose="020F0502020204030204" pitchFamily="34" charset="0"/>
                <a:cs typeface="Calibri" panose="020F0502020204030204" pitchFamily="34" charset="0"/>
              </a:rPr>
              <a:t>address </a:t>
            </a:r>
            <a:r>
              <a:rPr lang="en-US" sz="2400" dirty="0">
                <a:solidFill>
                  <a:schemeClr val="tx2"/>
                </a:solidFill>
                <a:latin typeface="Calibri" panose="020F0502020204030204" pitchFamily="34" charset="0"/>
                <a:cs typeface="Calibri" panose="020F0502020204030204" pitchFamily="34" charset="0"/>
              </a:rPr>
              <a:t>the issue of gathering </a:t>
            </a:r>
            <a:r>
              <a:rPr lang="en-US" sz="2400" dirty="0" smtClean="0">
                <a:solidFill>
                  <a:schemeClr val="tx2"/>
                </a:solidFill>
                <a:latin typeface="Calibri" panose="020F0502020204030204" pitchFamily="34" charset="0"/>
                <a:cs typeface="Calibri" panose="020F0502020204030204" pitchFamily="34" charset="0"/>
              </a:rPr>
              <a:t>External Support </a:t>
            </a:r>
            <a:r>
              <a:rPr lang="en-US" sz="2400" dirty="0" smtClean="0">
                <a:solidFill>
                  <a:schemeClr val="tx2"/>
                </a:solidFill>
                <a:latin typeface="Calibri" panose="020F0502020204030204" pitchFamily="34" charset="0"/>
                <a:cs typeface="Calibri" panose="020F0502020204030204" pitchFamily="34" charset="0"/>
              </a:rPr>
              <a:t>Agency (</a:t>
            </a:r>
            <a:r>
              <a:rPr lang="en-US" sz="2400" dirty="0" smtClean="0">
                <a:solidFill>
                  <a:schemeClr val="tx2"/>
                </a:solidFill>
                <a:latin typeface="Calibri" panose="020F0502020204030204" pitchFamily="34" charset="0"/>
                <a:cs typeface="Calibri" panose="020F0502020204030204" pitchFamily="34" charset="0"/>
              </a:rPr>
              <a:t>ESA) </a:t>
            </a:r>
            <a:r>
              <a:rPr lang="en-US" sz="2400" dirty="0">
                <a:solidFill>
                  <a:schemeClr val="tx2"/>
                </a:solidFill>
                <a:latin typeface="Calibri" panose="020F0502020204030204" pitchFamily="34" charset="0"/>
                <a:cs typeface="Calibri" panose="020F0502020204030204" pitchFamily="34" charset="0"/>
              </a:rPr>
              <a:t>country level data</a:t>
            </a:r>
            <a:r>
              <a:rPr lang="en-US" sz="2400" dirty="0" smtClean="0">
                <a:solidFill>
                  <a:schemeClr val="tx2"/>
                </a:solidFill>
                <a:latin typeface="Calibri" panose="020F0502020204030204" pitchFamily="34" charset="0"/>
                <a:cs typeface="Calibri" panose="020F0502020204030204" pitchFamily="34" charset="0"/>
              </a:rPr>
              <a:t>?</a:t>
            </a:r>
            <a:endParaRPr lang="en-US" sz="2400"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916935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eaLnBrk="1" hangingPunct="1">
              <a:lnSpc>
                <a:spcPct val="100000"/>
              </a:lnSpc>
              <a:defRPr/>
            </a:pPr>
            <a:r>
              <a:rPr lang="en-GB" dirty="0" smtClean="0">
                <a:solidFill>
                  <a:srgbClr val="1F497D"/>
                </a:solidFill>
                <a:latin typeface="Calibri"/>
              </a:rPr>
              <a:t>The SWA Collaborative </a:t>
            </a:r>
            <a:r>
              <a:rPr lang="en-GB" dirty="0">
                <a:solidFill>
                  <a:srgbClr val="1F497D"/>
                </a:solidFill>
                <a:latin typeface="Calibri"/>
              </a:rPr>
              <a:t>Behaviours</a:t>
            </a:r>
          </a:p>
        </p:txBody>
      </p:sp>
      <p:pic>
        <p:nvPicPr>
          <p:cNvPr id="4" name="Content Placeholder 4"/>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751396" y="3072606"/>
            <a:ext cx="7644384" cy="1828800"/>
          </a:xfrm>
          <a:prstGeom prst="rect">
            <a:avLst/>
          </a:prstGeom>
        </p:spPr>
      </p:pic>
    </p:spTree>
    <p:extLst>
      <p:ext uri="{BB962C8B-B14F-4D97-AF65-F5344CB8AC3E}">
        <p14:creationId xmlns:p14="http://schemas.microsoft.com/office/powerpoint/2010/main" val="3818943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57162" y="523876"/>
            <a:ext cx="82296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smtClean="0">
                <a:ln>
                  <a:noFill/>
                </a:ln>
                <a:solidFill>
                  <a:srgbClr val="1F497D"/>
                </a:solidFill>
                <a:effectLst/>
                <a:uLnTx/>
                <a:uFillTx/>
                <a:latin typeface="Calibri"/>
                <a:ea typeface="+mj-ea"/>
                <a:cs typeface="+mj-cs"/>
              </a:rPr>
              <a:t>SWA Four Collaborative Behaviours</a:t>
            </a:r>
            <a:endParaRPr kumimoji="0" lang="en-GB" sz="3200" b="1" i="0" u="none" strike="noStrike" kern="1200" cap="none" spc="0" normalizeH="0" baseline="0" noProof="0" dirty="0">
              <a:ln>
                <a:noFill/>
              </a:ln>
              <a:solidFill>
                <a:srgbClr val="1F497D"/>
              </a:solidFill>
              <a:effectLst/>
              <a:uLnTx/>
              <a:uFillTx/>
              <a:latin typeface="Calibri"/>
              <a:ea typeface="+mj-ea"/>
              <a:cs typeface="+mj-cs"/>
            </a:endParaRPr>
          </a:p>
        </p:txBody>
      </p:sp>
      <p:pic>
        <p:nvPicPr>
          <p:cNvPr id="10" name="Picture 9"/>
          <p:cNvPicPr>
            <a:picLocks noChangeAspect="1"/>
          </p:cNvPicPr>
          <p:nvPr/>
        </p:nvPicPr>
        <p:blipFill>
          <a:blip r:embed="rId3"/>
          <a:stretch>
            <a:fillRect/>
          </a:stretch>
        </p:blipFill>
        <p:spPr>
          <a:xfrm>
            <a:off x="157162" y="1168400"/>
            <a:ext cx="2484438" cy="2664111"/>
          </a:xfrm>
          <a:prstGeom prst="rect">
            <a:avLst/>
          </a:prstGeom>
        </p:spPr>
      </p:pic>
      <p:pic>
        <p:nvPicPr>
          <p:cNvPr id="11" name="Picture 10"/>
          <p:cNvPicPr>
            <a:picLocks noChangeAspect="1"/>
          </p:cNvPicPr>
          <p:nvPr/>
        </p:nvPicPr>
        <p:blipFill>
          <a:blip r:embed="rId4"/>
          <a:stretch>
            <a:fillRect/>
          </a:stretch>
        </p:blipFill>
        <p:spPr>
          <a:xfrm>
            <a:off x="157162" y="3955516"/>
            <a:ext cx="2484438" cy="2602155"/>
          </a:xfrm>
          <a:prstGeom prst="rect">
            <a:avLst/>
          </a:prstGeom>
        </p:spPr>
      </p:pic>
      <p:sp>
        <p:nvSpPr>
          <p:cNvPr id="13" name="TextBox 12"/>
          <p:cNvSpPr txBox="1"/>
          <p:nvPr/>
        </p:nvSpPr>
        <p:spPr>
          <a:xfrm>
            <a:off x="2760132" y="1168400"/>
            <a:ext cx="5626629" cy="2215991"/>
          </a:xfrm>
          <a:prstGeom prst="rect">
            <a:avLst/>
          </a:prstGeom>
          <a:noFill/>
        </p:spPr>
        <p:txBody>
          <a:bodyPr wrap="square" rtlCol="0">
            <a:spAutoFit/>
          </a:bodyPr>
          <a:lstStyle/>
          <a:p>
            <a:r>
              <a:rPr lang="en-GB" sz="2000" dirty="0">
                <a:solidFill>
                  <a:srgbClr val="1F497D"/>
                </a:solidFill>
                <a:latin typeface="Calibri"/>
              </a:rPr>
              <a:t>1.1 A regularly updated, government-led national plan for WASH is in place and implemented.</a:t>
            </a:r>
            <a:r>
              <a:rPr lang="en-US" sz="2000" dirty="0">
                <a:solidFill>
                  <a:srgbClr val="1F497D"/>
                </a:solidFill>
                <a:latin typeface="Calibri"/>
              </a:rPr>
              <a:t> </a:t>
            </a:r>
            <a:endParaRPr lang="en-US" sz="2000" dirty="0" smtClean="0">
              <a:solidFill>
                <a:srgbClr val="1F497D"/>
              </a:solidFill>
              <a:latin typeface="Calibri"/>
            </a:endParaRPr>
          </a:p>
          <a:p>
            <a:endParaRPr lang="en-US" sz="2000" dirty="0" smtClean="0">
              <a:solidFill>
                <a:srgbClr val="1F497D"/>
              </a:solidFill>
              <a:latin typeface="Calibri"/>
            </a:endParaRPr>
          </a:p>
          <a:p>
            <a:r>
              <a:rPr lang="en-GB" sz="2000" dirty="0">
                <a:solidFill>
                  <a:srgbClr val="1F497D"/>
                </a:solidFill>
                <a:latin typeface="Calibri"/>
              </a:rPr>
              <a:t>1.2 Percentage of activities that are a) captured in the national WASH plan or b) aligned with a government national WASH plan. </a:t>
            </a:r>
            <a:endParaRPr lang="en-US" sz="2000" dirty="0">
              <a:solidFill>
                <a:srgbClr val="1F497D"/>
              </a:solidFill>
              <a:latin typeface="Calibri"/>
            </a:endParaRPr>
          </a:p>
          <a:p>
            <a:endParaRPr lang="en-US" dirty="0">
              <a:solidFill>
                <a:prstClr val="black"/>
              </a:solidFill>
              <a:latin typeface="Calibri"/>
            </a:endParaRPr>
          </a:p>
        </p:txBody>
      </p:sp>
      <p:sp>
        <p:nvSpPr>
          <p:cNvPr id="15" name="Rectangle 14"/>
          <p:cNvSpPr/>
          <p:nvPr/>
        </p:nvSpPr>
        <p:spPr>
          <a:xfrm>
            <a:off x="2912531" y="3138452"/>
            <a:ext cx="5474230" cy="4001096"/>
          </a:xfrm>
          <a:prstGeom prst="rect">
            <a:avLst/>
          </a:prstGeom>
        </p:spPr>
        <p:txBody>
          <a:bodyPr wrap="square">
            <a:spAutoFit/>
          </a:bodyPr>
          <a:lstStyle/>
          <a:p>
            <a:r>
              <a:rPr lang="en-GB" sz="2000" dirty="0">
                <a:solidFill>
                  <a:srgbClr val="1F497D"/>
                </a:solidFill>
                <a:latin typeface="Calibri"/>
              </a:rPr>
              <a:t>2.1 Government has defined public financial management and procurement systems that adhere to broadly accepted good </a:t>
            </a:r>
            <a:r>
              <a:rPr lang="en-GB" sz="2000" dirty="0" smtClean="0">
                <a:solidFill>
                  <a:srgbClr val="1F497D"/>
                </a:solidFill>
                <a:latin typeface="Calibri"/>
              </a:rPr>
              <a:t>practice.</a:t>
            </a:r>
          </a:p>
          <a:p>
            <a:endParaRPr lang="en-GB" sz="2000" dirty="0" smtClean="0">
              <a:solidFill>
                <a:srgbClr val="1F497D"/>
              </a:solidFill>
              <a:latin typeface="Calibri"/>
            </a:endParaRPr>
          </a:p>
          <a:p>
            <a:r>
              <a:rPr lang="en-GB" sz="2000" dirty="0">
                <a:solidFill>
                  <a:srgbClr val="1F497D"/>
                </a:solidFill>
                <a:latin typeface="Calibri"/>
              </a:rPr>
              <a:t>2.2a Development partners adhere to country planning processes and policies.</a:t>
            </a:r>
            <a:endParaRPr lang="en-US" sz="2000" dirty="0">
              <a:solidFill>
                <a:srgbClr val="1F497D"/>
              </a:solidFill>
              <a:latin typeface="Calibri"/>
            </a:endParaRPr>
          </a:p>
          <a:p>
            <a:endParaRPr lang="en-GB" sz="2000" dirty="0" smtClean="0">
              <a:solidFill>
                <a:srgbClr val="1F497D"/>
              </a:solidFill>
              <a:latin typeface="Calibri"/>
            </a:endParaRPr>
          </a:p>
          <a:p>
            <a:r>
              <a:rPr lang="en-GB" sz="2000" dirty="0">
                <a:solidFill>
                  <a:srgbClr val="1F497D"/>
                </a:solidFill>
                <a:latin typeface="Calibri"/>
              </a:rPr>
              <a:t>2.2b Ratio of ODA allocated to strengthening country systems versus to WASH infrastructure projects.</a:t>
            </a:r>
            <a:endParaRPr lang="en-US" sz="2000" dirty="0">
              <a:solidFill>
                <a:srgbClr val="1F497D"/>
              </a:solidFill>
              <a:latin typeface="Calibri"/>
            </a:endParaRPr>
          </a:p>
          <a:p>
            <a:endParaRPr lang="en-GB" dirty="0" smtClean="0">
              <a:solidFill>
                <a:prstClr val="black"/>
              </a:solidFill>
              <a:latin typeface="Calibri"/>
            </a:endParaRPr>
          </a:p>
          <a:p>
            <a:endParaRPr lang="en-GB" dirty="0">
              <a:solidFill>
                <a:prstClr val="black"/>
              </a:solidFill>
              <a:latin typeface="Calibri"/>
            </a:endParaRPr>
          </a:p>
          <a:p>
            <a:endParaRPr lang="en-US" dirty="0">
              <a:solidFill>
                <a:prstClr val="black"/>
              </a:solidFill>
              <a:latin typeface="Calibri"/>
            </a:endParaRPr>
          </a:p>
        </p:txBody>
      </p:sp>
    </p:spTree>
    <p:extLst>
      <p:ext uri="{BB962C8B-B14F-4D97-AF65-F5344CB8AC3E}">
        <p14:creationId xmlns:p14="http://schemas.microsoft.com/office/powerpoint/2010/main" val="1784031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73062" y="312738"/>
            <a:ext cx="8229600" cy="6397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algn="ctr" eaLnBrk="1" hangingPunct="1">
              <a:lnSpc>
                <a:spcPct val="100000"/>
              </a:lnSpc>
            </a:pPr>
            <a:r>
              <a:rPr lang="en-GB" sz="3200" dirty="0">
                <a:solidFill>
                  <a:srgbClr val="1F497D"/>
                </a:solidFill>
                <a:latin typeface="Calibri"/>
                <a:ea typeface="+mj-ea"/>
                <a:cs typeface="+mj-cs"/>
              </a:rPr>
              <a:t>SWA Four Collaborative Behaviours</a:t>
            </a:r>
          </a:p>
        </p:txBody>
      </p:sp>
      <p:pic>
        <p:nvPicPr>
          <p:cNvPr id="2" name="Picture 1"/>
          <p:cNvPicPr>
            <a:picLocks noChangeAspect="1"/>
          </p:cNvPicPr>
          <p:nvPr/>
        </p:nvPicPr>
        <p:blipFill>
          <a:blip r:embed="rId3"/>
          <a:stretch>
            <a:fillRect/>
          </a:stretch>
        </p:blipFill>
        <p:spPr>
          <a:xfrm>
            <a:off x="292100" y="1112766"/>
            <a:ext cx="2586567" cy="2708818"/>
          </a:xfrm>
          <a:prstGeom prst="rect">
            <a:avLst/>
          </a:prstGeom>
        </p:spPr>
      </p:pic>
      <p:pic>
        <p:nvPicPr>
          <p:cNvPr id="3" name="Picture 2"/>
          <p:cNvPicPr>
            <a:picLocks noChangeAspect="1"/>
          </p:cNvPicPr>
          <p:nvPr/>
        </p:nvPicPr>
        <p:blipFill>
          <a:blip r:embed="rId4"/>
          <a:stretch>
            <a:fillRect/>
          </a:stretch>
        </p:blipFill>
        <p:spPr>
          <a:xfrm>
            <a:off x="292099" y="4006520"/>
            <a:ext cx="2586567" cy="2644046"/>
          </a:xfrm>
          <a:prstGeom prst="rect">
            <a:avLst/>
          </a:prstGeom>
        </p:spPr>
      </p:pic>
      <p:sp>
        <p:nvSpPr>
          <p:cNvPr id="4" name="Rectangle 3"/>
          <p:cNvSpPr/>
          <p:nvPr/>
        </p:nvSpPr>
        <p:spPr>
          <a:xfrm>
            <a:off x="3070514" y="1203236"/>
            <a:ext cx="5626629" cy="3139321"/>
          </a:xfrm>
          <a:prstGeom prst="rect">
            <a:avLst/>
          </a:prstGeom>
        </p:spPr>
        <p:txBody>
          <a:bodyPr wrap="square">
            <a:spAutoFit/>
          </a:bodyPr>
          <a:lstStyle/>
          <a:p>
            <a:r>
              <a:rPr lang="en-GB" dirty="0">
                <a:solidFill>
                  <a:srgbClr val="1F497D"/>
                </a:solidFill>
              </a:rPr>
              <a:t>3.1a A formal government-led multi-stakeholder, including DPs and civil society, coordination and review mechanism exists that includes mutual review and assessment. </a:t>
            </a:r>
            <a:endParaRPr lang="en-GB" dirty="0" smtClean="0">
              <a:solidFill>
                <a:srgbClr val="1F497D"/>
              </a:solidFill>
            </a:endParaRPr>
          </a:p>
          <a:p>
            <a:endParaRPr lang="en-GB" dirty="0" smtClean="0">
              <a:solidFill>
                <a:srgbClr val="1F497D"/>
              </a:solidFill>
            </a:endParaRPr>
          </a:p>
          <a:p>
            <a:r>
              <a:rPr lang="en-GB" dirty="0">
                <a:solidFill>
                  <a:srgbClr val="1F497D"/>
                </a:solidFill>
              </a:rPr>
              <a:t>3.1b Data is collected and used to inform decision-making.</a:t>
            </a:r>
            <a:r>
              <a:rPr lang="en-US" dirty="0">
                <a:solidFill>
                  <a:srgbClr val="1F497D"/>
                </a:solidFill>
              </a:rPr>
              <a:t> </a:t>
            </a:r>
            <a:endParaRPr lang="en-US" dirty="0" smtClean="0">
              <a:solidFill>
                <a:srgbClr val="1F497D"/>
              </a:solidFill>
            </a:endParaRPr>
          </a:p>
          <a:p>
            <a:endParaRPr lang="en-US" dirty="0" smtClean="0">
              <a:solidFill>
                <a:srgbClr val="1F497D"/>
              </a:solidFill>
            </a:endParaRPr>
          </a:p>
          <a:p>
            <a:r>
              <a:rPr lang="en-GB" dirty="0">
                <a:solidFill>
                  <a:srgbClr val="1F497D"/>
                </a:solidFill>
              </a:rPr>
              <a:t>3.2 Development partners a) use country monitoring frameworks or b) harmonize their monitoring with country practices.</a:t>
            </a:r>
            <a:endParaRPr lang="en-US" dirty="0">
              <a:solidFill>
                <a:srgbClr val="1F497D"/>
              </a:solidFill>
            </a:endParaRPr>
          </a:p>
          <a:p>
            <a:endParaRPr lang="en-GB" dirty="0" smtClean="0"/>
          </a:p>
        </p:txBody>
      </p:sp>
      <p:sp>
        <p:nvSpPr>
          <p:cNvPr id="7" name="Rectangle 6"/>
          <p:cNvSpPr/>
          <p:nvPr/>
        </p:nvSpPr>
        <p:spPr>
          <a:xfrm>
            <a:off x="3070514" y="4349592"/>
            <a:ext cx="5463886" cy="1754327"/>
          </a:xfrm>
          <a:prstGeom prst="rect">
            <a:avLst/>
          </a:prstGeom>
        </p:spPr>
        <p:txBody>
          <a:bodyPr wrap="square">
            <a:spAutoFit/>
          </a:bodyPr>
          <a:lstStyle/>
          <a:p>
            <a:r>
              <a:rPr lang="en-GB" dirty="0">
                <a:solidFill>
                  <a:srgbClr val="1F497D"/>
                </a:solidFill>
              </a:rPr>
              <a:t>4.1 Data are available on taxes, transfers and tariffs and their contribution to the WASH sector. </a:t>
            </a:r>
            <a:endParaRPr lang="en-GB" dirty="0" smtClean="0">
              <a:solidFill>
                <a:srgbClr val="1F497D"/>
              </a:solidFill>
            </a:endParaRPr>
          </a:p>
          <a:p>
            <a:endParaRPr lang="en-GB" dirty="0">
              <a:solidFill>
                <a:srgbClr val="1F497D"/>
              </a:solidFill>
            </a:endParaRPr>
          </a:p>
          <a:p>
            <a:r>
              <a:rPr lang="en-GB" dirty="0">
                <a:solidFill>
                  <a:srgbClr val="1F497D"/>
                </a:solidFill>
              </a:rPr>
              <a:t>4.2 Percentage of development partner WASH assistance that is a) on treasury or b) on budget.</a:t>
            </a:r>
            <a:endParaRPr lang="en-US" dirty="0">
              <a:solidFill>
                <a:srgbClr val="1F497D"/>
              </a:solidFill>
            </a:endParaRPr>
          </a:p>
          <a:p>
            <a:endParaRPr lang="en-US" dirty="0"/>
          </a:p>
        </p:txBody>
      </p:sp>
    </p:spTree>
    <p:extLst>
      <p:ext uri="{BB962C8B-B14F-4D97-AF65-F5344CB8AC3E}">
        <p14:creationId xmlns:p14="http://schemas.microsoft.com/office/powerpoint/2010/main" val="144091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62" y="147638"/>
            <a:ext cx="8859838" cy="6397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p>
            <a:pPr algn="l" fontAlgn="base">
              <a:spcAft>
                <a:spcPct val="0"/>
              </a:spcAft>
            </a:pPr>
            <a:r>
              <a:rPr lang="en-GB" sz="2400" b="1" dirty="0" smtClean="0">
                <a:solidFill>
                  <a:schemeClr val="tx2"/>
                </a:solidFill>
              </a:rPr>
              <a:t>SWA Collaborative Behaviours Country Profiles: proposed monitoring strategy</a:t>
            </a:r>
            <a:endParaRPr lang="en-GB" sz="2400" b="1" dirty="0">
              <a:solidFill>
                <a:schemeClr val="tx2"/>
              </a:solidFill>
            </a:endParaRPr>
          </a:p>
        </p:txBody>
      </p:sp>
      <p:cxnSp>
        <p:nvCxnSpPr>
          <p:cNvPr id="15" name="Straight Connector 14"/>
          <p:cNvCxnSpPr/>
          <p:nvPr/>
        </p:nvCxnSpPr>
        <p:spPr>
          <a:xfrm>
            <a:off x="289811" y="911224"/>
            <a:ext cx="8271866" cy="1588"/>
          </a:xfrm>
          <a:prstGeom prst="line">
            <a:avLst/>
          </a:prstGeom>
          <a:ln w="12700" cap="flat" cmpd="sng" algn="ctr">
            <a:solidFill>
              <a:srgbClr val="60B8D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00630"/>
            <a:ext cx="3294841" cy="4729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3253" y="1053197"/>
            <a:ext cx="3566645" cy="5113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7444" y="1070877"/>
            <a:ext cx="3496419" cy="5018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50800" y="1014111"/>
            <a:ext cx="3606125" cy="5192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96225" y="914400"/>
            <a:ext cx="3867150" cy="560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549400" y="2616200"/>
            <a:ext cx="4089400" cy="1569660"/>
          </a:xfrm>
          <a:prstGeom prst="rect">
            <a:avLst/>
          </a:prstGeom>
          <a:solidFill>
            <a:schemeClr val="accent5">
              <a:lumMod val="40000"/>
              <a:lumOff val="60000"/>
            </a:schemeClr>
          </a:solidFill>
        </p:spPr>
        <p:txBody>
          <a:bodyPr wrap="square" rtlCol="0">
            <a:spAutoFit/>
          </a:bodyPr>
          <a:lstStyle/>
          <a:p>
            <a:r>
              <a:rPr lang="en-GB" sz="2400" b="1" dirty="0" smtClean="0">
                <a:solidFill>
                  <a:schemeClr val="tx2"/>
                </a:solidFill>
              </a:rPr>
              <a:t>Preliminary results using existing data from GLAAS, OECD and World Bank information available online</a:t>
            </a:r>
            <a:endParaRPr lang="en-GB" sz="2400" b="1" dirty="0">
              <a:solidFill>
                <a:schemeClr val="tx2"/>
              </a:solidFill>
            </a:endParaRPr>
          </a:p>
        </p:txBody>
      </p:sp>
      <p:sp>
        <p:nvSpPr>
          <p:cNvPr id="14" name="TextBox 13"/>
          <p:cNvSpPr txBox="1"/>
          <p:nvPr/>
        </p:nvSpPr>
        <p:spPr>
          <a:xfrm>
            <a:off x="4927599" y="4508216"/>
            <a:ext cx="3288353" cy="1569660"/>
          </a:xfrm>
          <a:prstGeom prst="rect">
            <a:avLst/>
          </a:prstGeom>
          <a:solidFill>
            <a:schemeClr val="accent5">
              <a:lumMod val="40000"/>
              <a:lumOff val="60000"/>
            </a:schemeClr>
          </a:solidFill>
        </p:spPr>
        <p:txBody>
          <a:bodyPr wrap="square" rtlCol="0">
            <a:spAutoFit/>
          </a:bodyPr>
          <a:lstStyle/>
          <a:p>
            <a:r>
              <a:rPr lang="en-GB" sz="2400" b="1" dirty="0" smtClean="0">
                <a:solidFill>
                  <a:schemeClr val="tx2"/>
                </a:solidFill>
              </a:rPr>
              <a:t>Four Collaborative Behaviours, eight indicators + 2 sub-indicators</a:t>
            </a:r>
          </a:p>
        </p:txBody>
      </p:sp>
    </p:spTree>
    <p:extLst>
      <p:ext uri="{BB962C8B-B14F-4D97-AF65-F5344CB8AC3E}">
        <p14:creationId xmlns:p14="http://schemas.microsoft.com/office/powerpoint/2010/main" val="192466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a:off x="289811" y="911224"/>
            <a:ext cx="8271866" cy="1588"/>
          </a:xfrm>
          <a:prstGeom prst="line">
            <a:avLst/>
          </a:prstGeom>
          <a:ln w="12700" cap="flat" cmpd="sng" algn="ctr">
            <a:solidFill>
              <a:srgbClr val="60B8D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itle 1"/>
          <p:cNvSpPr txBox="1">
            <a:spLocks/>
          </p:cNvSpPr>
          <p:nvPr/>
        </p:nvSpPr>
        <p:spPr>
          <a:xfrm>
            <a:off x="332077" y="134938"/>
            <a:ext cx="82296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base">
              <a:spcAft>
                <a:spcPct val="0"/>
              </a:spcAft>
            </a:pPr>
            <a:r>
              <a:rPr lang="en-GB" sz="3200" b="1" dirty="0" smtClean="0">
                <a:solidFill>
                  <a:schemeClr val="tx2"/>
                </a:solidFill>
              </a:rPr>
              <a:t>SWA Collaborative Behaviours Country Profiles</a:t>
            </a:r>
            <a:endParaRPr lang="en-GB" sz="3200" b="1" dirty="0">
              <a:solidFill>
                <a:schemeClr val="tx2"/>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811" y="1530350"/>
            <a:ext cx="5953125" cy="230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698" y="1609725"/>
            <a:ext cx="6229350" cy="524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6663" y="1330325"/>
            <a:ext cx="5476875" cy="501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0420" y="1230312"/>
            <a:ext cx="5212080" cy="488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1352" y="1077912"/>
            <a:ext cx="5036848" cy="5729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603501" y="1803400"/>
            <a:ext cx="6083300" cy="2554545"/>
          </a:xfrm>
          <a:prstGeom prst="rect">
            <a:avLst/>
          </a:prstGeom>
          <a:solidFill>
            <a:schemeClr val="accent5">
              <a:lumMod val="40000"/>
              <a:lumOff val="60000"/>
            </a:schemeClr>
          </a:solidFill>
        </p:spPr>
        <p:txBody>
          <a:bodyPr wrap="square" rtlCol="0">
            <a:spAutoFit/>
          </a:bodyPr>
          <a:lstStyle/>
          <a:p>
            <a:r>
              <a:rPr lang="en-GB" sz="2000" b="1" dirty="0" smtClean="0">
                <a:solidFill>
                  <a:schemeClr val="tx2"/>
                </a:solidFill>
              </a:rPr>
              <a:t>Key data source used to populate country profiles:</a:t>
            </a:r>
          </a:p>
          <a:p>
            <a:pPr marL="342900" indent="-342900">
              <a:buFont typeface="Arial" panose="020B0604020202020204" pitchFamily="34" charset="0"/>
              <a:buChar char="•"/>
            </a:pPr>
            <a:r>
              <a:rPr lang="en-GB" sz="2000" b="1" dirty="0" smtClean="0">
                <a:solidFill>
                  <a:schemeClr val="tx2"/>
                </a:solidFill>
              </a:rPr>
              <a:t>GLAAS 2013/14: </a:t>
            </a:r>
            <a:r>
              <a:rPr lang="en-GB" sz="2000" dirty="0" smtClean="0">
                <a:solidFill>
                  <a:schemeClr val="tx2"/>
                </a:solidFill>
              </a:rPr>
              <a:t>Global Analysis and Assessment of Sanitation and Drinking-Water Initiative and TrackFin information country and External Support Agency (ESA) surveys</a:t>
            </a:r>
            <a:endParaRPr lang="en-GB" sz="2000" b="1" dirty="0" smtClean="0">
              <a:solidFill>
                <a:schemeClr val="tx2"/>
              </a:solidFill>
            </a:endParaRPr>
          </a:p>
          <a:p>
            <a:pPr marL="342900" indent="-342900">
              <a:buFont typeface="Arial" panose="020B0604020202020204" pitchFamily="34" charset="0"/>
              <a:buChar char="•"/>
            </a:pPr>
            <a:r>
              <a:rPr lang="en-GB" sz="2000" b="1" dirty="0" smtClean="0">
                <a:solidFill>
                  <a:schemeClr val="tx2"/>
                </a:solidFill>
              </a:rPr>
              <a:t>OECD-CRS: </a:t>
            </a:r>
            <a:r>
              <a:rPr lang="en-GB" sz="2000" dirty="0" smtClean="0">
                <a:solidFill>
                  <a:schemeClr val="tx2"/>
                </a:solidFill>
              </a:rPr>
              <a:t>Creditor Reporting System</a:t>
            </a:r>
            <a:endParaRPr lang="en-GB" sz="2000" b="1" dirty="0" smtClean="0">
              <a:solidFill>
                <a:schemeClr val="tx2"/>
              </a:solidFill>
            </a:endParaRPr>
          </a:p>
          <a:p>
            <a:pPr marL="342900" indent="-342900">
              <a:buFont typeface="Arial" panose="020B0604020202020204" pitchFamily="34" charset="0"/>
              <a:buChar char="•"/>
            </a:pPr>
            <a:r>
              <a:rPr lang="en-GB" sz="2000" b="1" dirty="0" smtClean="0">
                <a:solidFill>
                  <a:schemeClr val="tx2"/>
                </a:solidFill>
              </a:rPr>
              <a:t>World Bank: </a:t>
            </a:r>
            <a:r>
              <a:rPr lang="en-US" sz="2000" dirty="0" smtClean="0">
                <a:solidFill>
                  <a:schemeClr val="tx2"/>
                </a:solidFill>
              </a:rPr>
              <a:t>Country </a:t>
            </a:r>
            <a:r>
              <a:rPr lang="en-US" sz="2000" dirty="0">
                <a:solidFill>
                  <a:schemeClr val="tx2"/>
                </a:solidFill>
              </a:rPr>
              <a:t>Policy and Institutional Assessment (CPIA) </a:t>
            </a:r>
            <a:endParaRPr lang="en-GB" sz="2000" dirty="0">
              <a:solidFill>
                <a:schemeClr val="tx2"/>
              </a:solidFill>
            </a:endParaRPr>
          </a:p>
        </p:txBody>
      </p:sp>
    </p:spTree>
    <p:extLst>
      <p:ext uri="{BB962C8B-B14F-4D97-AF65-F5344CB8AC3E}">
        <p14:creationId xmlns:p14="http://schemas.microsoft.com/office/powerpoint/2010/main" val="107716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95921" y="324156"/>
            <a:ext cx="8229600" cy="467547"/>
          </a:xfrm>
        </p:spPr>
        <p:txBody>
          <a:bodyPr>
            <a:noAutofit/>
          </a:bodyPr>
          <a:lstStyle/>
          <a:p>
            <a:pPr marL="0" indent="0" algn="l"/>
            <a:r>
              <a:rPr lang="en-US" sz="2800" b="1" dirty="0" smtClean="0">
                <a:solidFill>
                  <a:srgbClr val="1F497D"/>
                </a:solidFill>
              </a:rPr>
              <a:t>Data source: GLAAS 2013/2014</a:t>
            </a:r>
            <a:endParaRPr lang="en-US" sz="2800" b="1" dirty="0">
              <a:solidFill>
                <a:srgbClr val="1F497D"/>
              </a:solidFill>
            </a:endParaRPr>
          </a:p>
        </p:txBody>
      </p:sp>
      <p:pic>
        <p:nvPicPr>
          <p:cNvPr id="3093"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725" y="-256023"/>
            <a:ext cx="1975146" cy="2834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781" y="1016000"/>
            <a:ext cx="8918561" cy="4673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2"/>
          <p:cNvSpPr txBox="1">
            <a:spLocks/>
          </p:cNvSpPr>
          <p:nvPr/>
        </p:nvSpPr>
        <p:spPr>
          <a:xfrm>
            <a:off x="3825025" y="5642704"/>
            <a:ext cx="4720004" cy="84683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AU" sz="2000" b="1" dirty="0" smtClean="0">
                <a:solidFill>
                  <a:schemeClr val="tx2"/>
                </a:solidFill>
              </a:rPr>
              <a:t>94 participating countries </a:t>
            </a:r>
          </a:p>
          <a:p>
            <a:r>
              <a:rPr lang="en-AU" sz="2000" b="1" dirty="0" smtClean="0">
                <a:solidFill>
                  <a:schemeClr val="tx2"/>
                </a:solidFill>
              </a:rPr>
              <a:t>23 External Support agencies (ESAs) </a:t>
            </a:r>
            <a:endParaRPr lang="en-AU" sz="2000" b="1" dirty="0">
              <a:solidFill>
                <a:schemeClr val="tx2"/>
              </a:solidFill>
            </a:endParaRPr>
          </a:p>
        </p:txBody>
      </p:sp>
      <p:sp>
        <p:nvSpPr>
          <p:cNvPr id="6" name="Content Placeholder 2"/>
          <p:cNvSpPr txBox="1">
            <a:spLocks/>
          </p:cNvSpPr>
          <p:nvPr/>
        </p:nvSpPr>
        <p:spPr>
          <a:xfrm>
            <a:off x="345225" y="5266547"/>
            <a:ext cx="4720004" cy="84683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2000" b="1" dirty="0" smtClean="0">
                <a:solidFill>
                  <a:schemeClr val="tx2"/>
                </a:solidFill>
                <a:latin typeface="Calibri" panose="020F0502020204030204" pitchFamily="34" charset="0"/>
                <a:cs typeface="Calibri" panose="020F0502020204030204" pitchFamily="34" charset="0"/>
              </a:rPr>
              <a:t>TrackFin:</a:t>
            </a:r>
          </a:p>
          <a:p>
            <a:pPr marL="0" indent="0">
              <a:buNone/>
            </a:pPr>
            <a:r>
              <a:rPr lang="en-AU" sz="2000" b="1" dirty="0" smtClean="0">
                <a:solidFill>
                  <a:schemeClr val="tx2"/>
                </a:solidFill>
                <a:latin typeface="Calibri" panose="020F0502020204030204" pitchFamily="34" charset="0"/>
                <a:cs typeface="Calibri" panose="020F0502020204030204" pitchFamily="34" charset="0"/>
              </a:rPr>
              <a:t>Brazil, Ghana and Morocco</a:t>
            </a:r>
            <a:endParaRPr lang="en-AU" sz="2000" b="1" dirty="0">
              <a:solidFill>
                <a:schemeClr val="tx2"/>
              </a:solidFill>
              <a:latin typeface="Calibri" panose="020F0502020204030204" pitchFamily="34" charset="0"/>
              <a:cs typeface="Calibri" panose="020F0502020204030204" pitchFamily="34" charset="0"/>
            </a:endParaRPr>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70" y="941296"/>
            <a:ext cx="1851330" cy="2654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796" y="1384721"/>
            <a:ext cx="1952290" cy="2804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0145" y="1942099"/>
            <a:ext cx="2132165" cy="3064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5"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8220" y="3474429"/>
            <a:ext cx="2052776" cy="2899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4"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76277" y="3507607"/>
            <a:ext cx="1893284" cy="2725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3"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00984" y="3648703"/>
            <a:ext cx="2010428" cy="2901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6"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40140" y="2372915"/>
            <a:ext cx="2105025" cy="3078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7" name="Picture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05725" y="2815562"/>
            <a:ext cx="2360256" cy="3389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270" y="3912411"/>
            <a:ext cx="1910747" cy="2734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01807" y="260040"/>
            <a:ext cx="1931112" cy="2778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28567" y="-180777"/>
            <a:ext cx="1992915" cy="2828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8" name="Picture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25025" y="-248868"/>
            <a:ext cx="2087179" cy="2975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227822" y="545843"/>
            <a:ext cx="1944877" cy="2807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95" name="Picture 2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694894" y="601028"/>
            <a:ext cx="2253175" cy="3211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9" name="Picture 1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417994" y="165157"/>
            <a:ext cx="2084011" cy="2968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94" name="Picture 2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003953" y="-277281"/>
            <a:ext cx="2209142" cy="315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92" name="Picture 2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045335" y="-277281"/>
            <a:ext cx="1945218" cy="2787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90" name="Picture 1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403769" y="391216"/>
            <a:ext cx="2167694" cy="3116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91" name="Picture 1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635807" y="542320"/>
            <a:ext cx="2274157" cy="3221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646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8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9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8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8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9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9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9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9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8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8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9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07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08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08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07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07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637" y="1505898"/>
            <a:ext cx="7805310" cy="4699000"/>
          </a:xfrm>
          <a:prstGeom prst="rect">
            <a:avLst/>
          </a:prstGeom>
          <a:solidFill>
            <a:schemeClr val="bg1"/>
          </a:solidFill>
          <a:ln>
            <a:noFill/>
          </a:ln>
        </p:spPr>
      </p:pic>
      <p:sp>
        <p:nvSpPr>
          <p:cNvPr id="4" name="Title 1"/>
          <p:cNvSpPr>
            <a:spLocks noGrp="1"/>
          </p:cNvSpPr>
          <p:nvPr>
            <p:ph type="title"/>
          </p:nvPr>
        </p:nvSpPr>
        <p:spPr>
          <a:xfrm>
            <a:off x="465256" y="404664"/>
            <a:ext cx="8229600" cy="467547"/>
          </a:xfrm>
        </p:spPr>
        <p:txBody>
          <a:bodyPr>
            <a:noAutofit/>
          </a:bodyPr>
          <a:lstStyle/>
          <a:p>
            <a:pPr marL="0" indent="0"/>
            <a:r>
              <a:rPr lang="en-US" sz="2800" b="1" dirty="0" smtClean="0">
                <a:solidFill>
                  <a:srgbClr val="1F497D"/>
                </a:solidFill>
              </a:rPr>
              <a:t>GLAAS moving forward: new approach and strategy</a:t>
            </a:r>
            <a:endParaRPr lang="en-US" sz="2800" b="1" dirty="0">
              <a:solidFill>
                <a:srgbClr val="1F497D"/>
              </a:solidFill>
            </a:endParaRPr>
          </a:p>
        </p:txBody>
      </p:sp>
      <p:cxnSp>
        <p:nvCxnSpPr>
          <p:cNvPr id="5" name="Straight Connector 4"/>
          <p:cNvCxnSpPr/>
          <p:nvPr/>
        </p:nvCxnSpPr>
        <p:spPr>
          <a:xfrm>
            <a:off x="422990" y="1183952"/>
            <a:ext cx="8271866" cy="1588"/>
          </a:xfrm>
          <a:prstGeom prst="line">
            <a:avLst/>
          </a:prstGeom>
          <a:ln w="12700" cap="flat" cmpd="sng" algn="ctr">
            <a:solidFill>
              <a:srgbClr val="60B8D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5" name="Content Placeholder 1"/>
          <p:cNvSpPr>
            <a:spLocks noGrp="1"/>
          </p:cNvSpPr>
          <p:nvPr>
            <p:ph idx="1"/>
          </p:nvPr>
        </p:nvSpPr>
        <p:spPr>
          <a:xfrm>
            <a:off x="203637" y="1471432"/>
            <a:ext cx="8699063" cy="4693819"/>
          </a:xfrm>
          <a:solidFill>
            <a:schemeClr val="bg1"/>
          </a:solidFill>
        </p:spPr>
        <p:txBody>
          <a:bodyPr>
            <a:normAutofit/>
          </a:bodyPr>
          <a:lstStyle/>
          <a:p>
            <a:r>
              <a:rPr lang="en-GB" sz="2400" dirty="0" smtClean="0">
                <a:solidFill>
                  <a:srgbClr val="1F497D"/>
                </a:solidFill>
              </a:rPr>
              <a:t>Maintaining </a:t>
            </a:r>
            <a:r>
              <a:rPr lang="en-GB" sz="2400" dirty="0" smtClean="0">
                <a:solidFill>
                  <a:srgbClr val="C00000"/>
                </a:solidFill>
              </a:rPr>
              <a:t>breadth while increasing depth</a:t>
            </a:r>
          </a:p>
          <a:p>
            <a:pPr lvl="1"/>
            <a:r>
              <a:rPr lang="en-GB" sz="2000" dirty="0" smtClean="0">
                <a:solidFill>
                  <a:srgbClr val="1F497D"/>
                </a:solidFill>
              </a:rPr>
              <a:t>Alternate thematic approach and full reports</a:t>
            </a:r>
          </a:p>
          <a:p>
            <a:r>
              <a:rPr lang="en-GB" sz="2400" dirty="0" smtClean="0">
                <a:solidFill>
                  <a:srgbClr val="1F497D"/>
                </a:solidFill>
              </a:rPr>
              <a:t>A</a:t>
            </a:r>
            <a:r>
              <a:rPr lang="en-GB" sz="2400" dirty="0" smtClean="0"/>
              <a:t> </a:t>
            </a:r>
            <a:r>
              <a:rPr lang="en-GB" sz="2400" dirty="0" smtClean="0">
                <a:solidFill>
                  <a:srgbClr val="C00000"/>
                </a:solidFill>
              </a:rPr>
              <a:t>modular</a:t>
            </a:r>
            <a:r>
              <a:rPr lang="en-GB" sz="2400" dirty="0" smtClean="0">
                <a:solidFill>
                  <a:srgbClr val="1F497D"/>
                </a:solidFill>
              </a:rPr>
              <a:t>, web-based approach to the four themes</a:t>
            </a:r>
          </a:p>
          <a:p>
            <a:pPr lvl="1"/>
            <a:r>
              <a:rPr lang="en-GB" sz="2000" dirty="0" smtClean="0">
                <a:solidFill>
                  <a:srgbClr val="1F497D"/>
                </a:solidFill>
              </a:rPr>
              <a:t>Finance section (TrackFin-</a:t>
            </a:r>
            <a:r>
              <a:rPr lang="en-GB" sz="2000" dirty="0" err="1" smtClean="0">
                <a:solidFill>
                  <a:srgbClr val="1F497D"/>
                </a:solidFill>
              </a:rPr>
              <a:t>Lite</a:t>
            </a:r>
            <a:r>
              <a:rPr lang="en-GB" sz="2000" dirty="0" smtClean="0">
                <a:solidFill>
                  <a:srgbClr val="1F497D"/>
                </a:solidFill>
              </a:rPr>
              <a:t>) would be mandatory to fill out, other three themes optional</a:t>
            </a:r>
          </a:p>
          <a:p>
            <a:r>
              <a:rPr lang="en-GB" sz="2400" dirty="0" smtClean="0">
                <a:solidFill>
                  <a:srgbClr val="1F497D"/>
                </a:solidFill>
              </a:rPr>
              <a:t>Initial</a:t>
            </a:r>
            <a:r>
              <a:rPr lang="en-GB" sz="2400" dirty="0" smtClean="0"/>
              <a:t> </a:t>
            </a:r>
            <a:r>
              <a:rPr lang="en-GB" sz="2400" dirty="0" smtClean="0">
                <a:solidFill>
                  <a:srgbClr val="C00000"/>
                </a:solidFill>
              </a:rPr>
              <a:t>focus on finance</a:t>
            </a:r>
          </a:p>
          <a:p>
            <a:pPr lvl="1"/>
            <a:r>
              <a:rPr lang="en-GB" sz="2000" dirty="0" err="1" smtClean="0">
                <a:solidFill>
                  <a:srgbClr val="1F497D"/>
                </a:solidFill>
              </a:rPr>
              <a:t>TrackFin</a:t>
            </a:r>
            <a:r>
              <a:rPr lang="en-GB" sz="2000" dirty="0" smtClean="0">
                <a:solidFill>
                  <a:srgbClr val="1F497D"/>
                </a:solidFill>
              </a:rPr>
              <a:t> and </a:t>
            </a:r>
            <a:r>
              <a:rPr lang="en-GB" sz="2000" dirty="0" err="1" smtClean="0">
                <a:solidFill>
                  <a:srgbClr val="1F497D"/>
                </a:solidFill>
              </a:rPr>
              <a:t>TrackFin-Lite</a:t>
            </a:r>
            <a:endParaRPr lang="en-GB" sz="2000" dirty="0" smtClean="0">
              <a:solidFill>
                <a:srgbClr val="1F497D"/>
              </a:solidFill>
            </a:endParaRPr>
          </a:p>
          <a:p>
            <a:r>
              <a:rPr lang="en-GB" sz="2400" dirty="0">
                <a:solidFill>
                  <a:srgbClr val="C00000"/>
                </a:solidFill>
              </a:rPr>
              <a:t>Improved response to country processes</a:t>
            </a:r>
            <a:r>
              <a:rPr lang="en-GB" sz="2400" dirty="0" smtClean="0">
                <a:solidFill>
                  <a:srgbClr val="1F497D"/>
                </a:solidFill>
              </a:rPr>
              <a:t> </a:t>
            </a:r>
          </a:p>
          <a:p>
            <a:pPr lvl="1"/>
            <a:r>
              <a:rPr lang="en-GB" sz="2000" dirty="0" smtClean="0">
                <a:solidFill>
                  <a:srgbClr val="1F497D"/>
                </a:solidFill>
              </a:rPr>
              <a:t>Better coordination and alignment among monitoring bodies to enhance institution-building and increasing national capacity</a:t>
            </a:r>
            <a:endParaRPr lang="en-GB" sz="2000" dirty="0">
              <a:solidFill>
                <a:srgbClr val="1F497D"/>
              </a:solidFill>
            </a:endParaRPr>
          </a:p>
        </p:txBody>
      </p:sp>
      <p:pic>
        <p:nvPicPr>
          <p:cNvPr id="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4102" y="6165251"/>
            <a:ext cx="1625600" cy="470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378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bg/>
                                          </p:spTgt>
                                        </p:tgtEl>
                                        <p:attrNameLst>
                                          <p:attrName>style.visibility</p:attrName>
                                        </p:attrNameLst>
                                      </p:cBhvr>
                                      <p:to>
                                        <p:strVal val="visible"/>
                                      </p:to>
                                    </p:set>
                                  </p:childTnLst>
                                  <p:subTnLst>
                                    <p:set>
                                      <p:cBhvr override="childStyle">
                                        <p:cTn dur="1" fill="hold" display="0" masterRel="nextClick" afterEffect="1"/>
                                        <p:tgtEl>
                                          <p:spTgt spid="35">
                                            <p:bg/>
                                          </p:spTgt>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childTnLst>
                                  <p:subTnLst>
                                    <p:set>
                                      <p:cBhvr override="childStyle">
                                        <p:cTn dur="1" fill="hold" display="0" masterRel="nextClick" afterEffect="1"/>
                                        <p:tgtEl>
                                          <p:spTgt spid="35">
                                            <p:txEl>
                                              <p:pRg st="0" end="0"/>
                                            </p:txEl>
                                          </p:spTgt>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35">
                                            <p:txEl>
                                              <p:pRg st="1" end="1"/>
                                            </p:txEl>
                                          </p:spTgt>
                                        </p:tgtEl>
                                        <p:attrNameLst>
                                          <p:attrName>style.visibility</p:attrName>
                                        </p:attrNameLst>
                                      </p:cBhvr>
                                      <p:to>
                                        <p:strVal val="visible"/>
                                      </p:to>
                                    </p:set>
                                  </p:childTnLst>
                                  <p:subTnLst>
                                    <p:set>
                                      <p:cBhvr override="childStyle">
                                        <p:cTn dur="1" fill="hold" display="0" masterRel="nextClick" afterEffect="1"/>
                                        <p:tgtEl>
                                          <p:spTgt spid="35">
                                            <p:txEl>
                                              <p:pRg st="1" end="1"/>
                                            </p:txEl>
                                          </p:spTgt>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childTnLst>
                                  <p:subTnLst>
                                    <p:set>
                                      <p:cBhvr override="childStyle">
                                        <p:cTn dur="1" fill="hold" display="0" masterRel="nextClick" afterEffect="1"/>
                                        <p:tgtEl>
                                          <p:spTgt spid="35">
                                            <p:txEl>
                                              <p:pRg st="2" end="2"/>
                                            </p:txEl>
                                          </p:spTgt>
                                        </p:tgtEl>
                                        <p:attrNameLst>
                                          <p:attrName>style.visibility</p:attrName>
                                        </p:attrNameLst>
                                      </p:cBhvr>
                                      <p:to>
                                        <p:strVal val="hidden"/>
                                      </p:to>
                                    </p:set>
                                  </p:subTnLst>
                                </p:cTn>
                              </p:par>
                              <p:par>
                                <p:cTn id="17" presetID="1" presetClass="entr" presetSubtype="0" fill="hold" grpId="0" nodeType="withEffect">
                                  <p:stCondLst>
                                    <p:cond delay="0"/>
                                  </p:stCondLst>
                                  <p:childTnLst>
                                    <p:set>
                                      <p:cBhvr>
                                        <p:cTn id="18" dur="1" fill="hold">
                                          <p:stCondLst>
                                            <p:cond delay="0"/>
                                          </p:stCondLst>
                                        </p:cTn>
                                        <p:tgtEl>
                                          <p:spTgt spid="35">
                                            <p:txEl>
                                              <p:pRg st="3" end="3"/>
                                            </p:txEl>
                                          </p:spTgt>
                                        </p:tgtEl>
                                        <p:attrNameLst>
                                          <p:attrName>style.visibility</p:attrName>
                                        </p:attrNameLst>
                                      </p:cBhvr>
                                      <p:to>
                                        <p:strVal val="visible"/>
                                      </p:to>
                                    </p:set>
                                  </p:childTnLst>
                                  <p:subTnLst>
                                    <p:set>
                                      <p:cBhvr override="childStyle">
                                        <p:cTn dur="1" fill="hold" display="0" masterRel="nextClick" afterEffect="1"/>
                                        <p:tgtEl>
                                          <p:spTgt spid="35">
                                            <p:txEl>
                                              <p:pRg st="3" end="3"/>
                                            </p:txEl>
                                          </p:spTgt>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xEl>
                                              <p:pRg st="4" end="4"/>
                                            </p:txEl>
                                          </p:spTgt>
                                        </p:tgtEl>
                                        <p:attrNameLst>
                                          <p:attrName>style.visibility</p:attrName>
                                        </p:attrNameLst>
                                      </p:cBhvr>
                                      <p:to>
                                        <p:strVal val="visible"/>
                                      </p:to>
                                    </p:set>
                                  </p:childTnLst>
                                  <p:subTnLst>
                                    <p:set>
                                      <p:cBhvr override="childStyle">
                                        <p:cTn dur="1" fill="hold" display="0" masterRel="nextClick" afterEffect="1"/>
                                        <p:tgtEl>
                                          <p:spTgt spid="35">
                                            <p:txEl>
                                              <p:pRg st="4" end="4"/>
                                            </p:txEl>
                                          </p:spTgt>
                                        </p:tgtEl>
                                        <p:attrNameLst>
                                          <p:attrName>style.visibility</p:attrName>
                                        </p:attrNameLst>
                                      </p:cBhvr>
                                      <p:to>
                                        <p:strVal val="hidden"/>
                                      </p:to>
                                    </p:set>
                                  </p:subTnLst>
                                </p:cTn>
                              </p:par>
                              <p:par>
                                <p:cTn id="23" presetID="1" presetClass="entr" presetSubtype="0" fill="hold" grpId="0" nodeType="withEffect">
                                  <p:stCondLst>
                                    <p:cond delay="0"/>
                                  </p:stCondLst>
                                  <p:childTnLst>
                                    <p:set>
                                      <p:cBhvr>
                                        <p:cTn id="24" dur="1" fill="hold">
                                          <p:stCondLst>
                                            <p:cond delay="0"/>
                                          </p:stCondLst>
                                        </p:cTn>
                                        <p:tgtEl>
                                          <p:spTgt spid="35">
                                            <p:txEl>
                                              <p:pRg st="5" end="5"/>
                                            </p:txEl>
                                          </p:spTgt>
                                        </p:tgtEl>
                                        <p:attrNameLst>
                                          <p:attrName>style.visibility</p:attrName>
                                        </p:attrNameLst>
                                      </p:cBhvr>
                                      <p:to>
                                        <p:strVal val="visible"/>
                                      </p:to>
                                    </p:set>
                                  </p:childTnLst>
                                  <p:subTnLst>
                                    <p:set>
                                      <p:cBhvr override="childStyle">
                                        <p:cTn dur="1" fill="hold" display="0" masterRel="nextClick" afterEffect="1"/>
                                        <p:tgtEl>
                                          <p:spTgt spid="35">
                                            <p:txEl>
                                              <p:pRg st="5" end="5"/>
                                            </p:txEl>
                                          </p:spTgt>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5">
                                            <p:txEl>
                                              <p:pRg st="6" end="6"/>
                                            </p:txEl>
                                          </p:spTgt>
                                        </p:tgtEl>
                                        <p:attrNameLst>
                                          <p:attrName>style.visibility</p:attrName>
                                        </p:attrNameLst>
                                      </p:cBhvr>
                                      <p:to>
                                        <p:strVal val="visible"/>
                                      </p:to>
                                    </p:set>
                                  </p:childTnLst>
                                  <p:subTnLst>
                                    <p:set>
                                      <p:cBhvr override="childStyle">
                                        <p:cTn dur="1" fill="hold" display="0" masterRel="nextClick" afterEffect="1"/>
                                        <p:tgtEl>
                                          <p:spTgt spid="35">
                                            <p:txEl>
                                              <p:pRg st="6" end="6"/>
                                            </p:txEl>
                                          </p:spTgt>
                                        </p:tgtEl>
                                        <p:attrNameLst>
                                          <p:attrName>style.visibility</p:attrName>
                                        </p:attrNameLst>
                                      </p:cBhvr>
                                      <p:to>
                                        <p:strVal val="hidden"/>
                                      </p:to>
                                    </p:set>
                                  </p:subTnLst>
                                </p:cTn>
                              </p:par>
                              <p:par>
                                <p:cTn id="29" presetID="1" presetClass="entr" presetSubtype="0" fill="hold" grpId="0" nodeType="withEffect">
                                  <p:stCondLst>
                                    <p:cond delay="0"/>
                                  </p:stCondLst>
                                  <p:childTnLst>
                                    <p:set>
                                      <p:cBhvr>
                                        <p:cTn id="30" dur="1" fill="hold">
                                          <p:stCondLst>
                                            <p:cond delay="0"/>
                                          </p:stCondLst>
                                        </p:cTn>
                                        <p:tgtEl>
                                          <p:spTgt spid="35">
                                            <p:txEl>
                                              <p:pRg st="7" end="7"/>
                                            </p:txEl>
                                          </p:spTgt>
                                        </p:tgtEl>
                                        <p:attrNameLst>
                                          <p:attrName>style.visibility</p:attrName>
                                        </p:attrNameLst>
                                      </p:cBhvr>
                                      <p:to>
                                        <p:strVal val="visible"/>
                                      </p:to>
                                    </p:set>
                                  </p:childTnLst>
                                  <p:subTnLst>
                                    <p:set>
                                      <p:cBhvr override="childStyle">
                                        <p:cTn dur="1" fill="hold" display="0" masterRel="nextClick" afterEffect="1"/>
                                        <p:tgtEl>
                                          <p:spTgt spid="35">
                                            <p:txEl>
                                              <p:pRg st="7" end="7"/>
                                            </p:txEl>
                                          </p:spTgt>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0751" y="1071801"/>
            <a:ext cx="8608240" cy="5093702"/>
          </a:xfrm>
          <a:prstGeom prst="rect">
            <a:avLst/>
          </a:prstGeom>
          <a:noFill/>
        </p:spPr>
        <p:txBody>
          <a:bodyPr wrap="square" rtlCol="0">
            <a:spAutoFit/>
          </a:bodyPr>
          <a:lstStyle>
            <a:defPPr>
              <a:defRPr lang="en-US"/>
            </a:defPPr>
            <a:lvl1pPr marL="342900" indent="-342900">
              <a:buFont typeface="Arial" panose="020B0604020202020204" pitchFamily="34" charset="0"/>
              <a:buChar char="•"/>
              <a:defRPr sz="2400" b="1"/>
            </a:lvl1pPr>
          </a:lstStyle>
          <a:p>
            <a:pPr marL="12700" indent="0">
              <a:spcBef>
                <a:spcPts val="600"/>
              </a:spcBef>
              <a:buFont typeface="Arial" panose="020B0604020202020204" pitchFamily="34" charset="0"/>
              <a:buNone/>
            </a:pPr>
            <a:r>
              <a:rPr lang="en-US" sz="2000" i="1" dirty="0" smtClean="0">
                <a:solidFill>
                  <a:srgbClr val="1F497D"/>
                </a:solidFill>
              </a:rPr>
              <a:t>Objectives</a:t>
            </a:r>
            <a:r>
              <a:rPr lang="en-US" sz="2000" i="1" dirty="0" smtClean="0">
                <a:solidFill>
                  <a:srgbClr val="1F497D">
                    <a:lumMod val="75000"/>
                  </a:srgbClr>
                </a:solidFill>
              </a:rPr>
              <a:t> </a:t>
            </a:r>
            <a:endParaRPr lang="en-US" sz="2000" i="1" dirty="0">
              <a:solidFill>
                <a:srgbClr val="1F497D">
                  <a:lumMod val="75000"/>
                </a:srgbClr>
              </a:solidFill>
            </a:endParaRPr>
          </a:p>
          <a:p>
            <a:pPr marL="698500"/>
            <a:r>
              <a:rPr lang="en-US" sz="2000" b="0" dirty="0" smtClean="0">
                <a:solidFill>
                  <a:srgbClr val="1F497D">
                    <a:lumMod val="75000"/>
                  </a:srgbClr>
                </a:solidFill>
              </a:rPr>
              <a:t>Provide a </a:t>
            </a:r>
            <a:r>
              <a:rPr lang="en-US" sz="2000" b="0" dirty="0">
                <a:solidFill>
                  <a:srgbClr val="1F497D">
                    <a:lumMod val="75000"/>
                  </a:srgbClr>
                </a:solidFill>
              </a:rPr>
              <a:t>globally accepted </a:t>
            </a:r>
            <a:r>
              <a:rPr lang="en-US" sz="2000" dirty="0">
                <a:solidFill>
                  <a:srgbClr val="C00000"/>
                </a:solidFill>
              </a:rPr>
              <a:t>methodology</a:t>
            </a:r>
            <a:r>
              <a:rPr lang="en-US" sz="2000" b="0" dirty="0">
                <a:solidFill>
                  <a:srgbClr val="C00000"/>
                </a:solidFill>
              </a:rPr>
              <a:t> </a:t>
            </a:r>
            <a:r>
              <a:rPr lang="en-US" sz="2000" b="0" dirty="0">
                <a:solidFill>
                  <a:srgbClr val="1F497D">
                    <a:lumMod val="75000"/>
                  </a:srgbClr>
                </a:solidFill>
              </a:rPr>
              <a:t>to track financing to WASH at national level </a:t>
            </a:r>
          </a:p>
          <a:p>
            <a:pPr marL="698500"/>
            <a:r>
              <a:rPr lang="en-US" sz="2000" b="0" dirty="0">
                <a:solidFill>
                  <a:srgbClr val="1F497D">
                    <a:lumMod val="75000"/>
                  </a:srgbClr>
                </a:solidFill>
              </a:rPr>
              <a:t>Strengthen national systems for the </a:t>
            </a:r>
            <a:r>
              <a:rPr lang="en-US" sz="2000" dirty="0">
                <a:solidFill>
                  <a:srgbClr val="C00000"/>
                </a:solidFill>
              </a:rPr>
              <a:t>collection/analysis of financial information</a:t>
            </a:r>
            <a:r>
              <a:rPr lang="en-US" sz="2000" b="0" dirty="0">
                <a:solidFill>
                  <a:srgbClr val="1F497D">
                    <a:lumMod val="75000"/>
                  </a:srgbClr>
                </a:solidFill>
              </a:rPr>
              <a:t> for policy-making and programming</a:t>
            </a:r>
          </a:p>
          <a:p>
            <a:pPr marL="698500"/>
            <a:r>
              <a:rPr lang="en-US" sz="2000" b="0" dirty="0">
                <a:solidFill>
                  <a:srgbClr val="1F497D">
                    <a:lumMod val="75000"/>
                  </a:srgbClr>
                </a:solidFill>
              </a:rPr>
              <a:t>Improve </a:t>
            </a:r>
            <a:r>
              <a:rPr lang="en-US" sz="2000" dirty="0">
                <a:solidFill>
                  <a:srgbClr val="C00000"/>
                </a:solidFill>
              </a:rPr>
              <a:t>understanding of WASH financing </a:t>
            </a:r>
            <a:r>
              <a:rPr lang="en-US" sz="2000" b="0" dirty="0">
                <a:solidFill>
                  <a:srgbClr val="1F497D">
                    <a:lumMod val="75000"/>
                  </a:srgbClr>
                </a:solidFill>
              </a:rPr>
              <a:t>at </a:t>
            </a:r>
            <a:r>
              <a:rPr lang="en-US" sz="2000" b="0" dirty="0" smtClean="0">
                <a:solidFill>
                  <a:srgbClr val="1F497D">
                    <a:lumMod val="75000"/>
                  </a:srgbClr>
                </a:solidFill>
              </a:rPr>
              <a:t>national/regional/global levels</a:t>
            </a:r>
          </a:p>
          <a:p>
            <a:pPr marL="12700" indent="0">
              <a:spcBef>
                <a:spcPts val="600"/>
              </a:spcBef>
              <a:buFont typeface="Arial" panose="020B0604020202020204" pitchFamily="34" charset="0"/>
              <a:buNone/>
            </a:pPr>
            <a:r>
              <a:rPr lang="en-US" sz="2000" i="1" dirty="0" smtClean="0">
                <a:solidFill>
                  <a:srgbClr val="1F497D">
                    <a:lumMod val="75000"/>
                  </a:srgbClr>
                </a:solidFill>
              </a:rPr>
              <a:t>Current progress and future plans</a:t>
            </a:r>
          </a:p>
          <a:p>
            <a:pPr marL="698500" lvl="1" indent="-342900">
              <a:buFont typeface="Arial" panose="020B0604020202020204" pitchFamily="34" charset="0"/>
              <a:buChar char="•"/>
            </a:pPr>
            <a:r>
              <a:rPr lang="en-US" sz="2000" dirty="0" smtClean="0">
                <a:solidFill>
                  <a:srgbClr val="1F497D">
                    <a:lumMod val="75000"/>
                  </a:srgbClr>
                </a:solidFill>
              </a:rPr>
              <a:t>TrackFin guidance document and summary for policy-makers</a:t>
            </a:r>
            <a:endParaRPr lang="en-US" sz="2000" dirty="0">
              <a:solidFill>
                <a:srgbClr val="1F497D">
                  <a:lumMod val="75000"/>
                </a:srgbClr>
              </a:solidFill>
            </a:endParaRPr>
          </a:p>
          <a:p>
            <a:pPr marL="698500" lvl="1" indent="-342900">
              <a:buFont typeface="Arial" panose="020B0604020202020204" pitchFamily="34" charset="0"/>
              <a:buChar char="•"/>
            </a:pPr>
            <a:r>
              <a:rPr lang="en-US" sz="2000" dirty="0" smtClean="0">
                <a:solidFill>
                  <a:srgbClr val="1F497D">
                    <a:lumMod val="75000"/>
                  </a:srgbClr>
                </a:solidFill>
              </a:rPr>
              <a:t>Implemented </a:t>
            </a:r>
            <a:r>
              <a:rPr lang="en-US" sz="2000" dirty="0">
                <a:solidFill>
                  <a:srgbClr val="1F497D">
                    <a:lumMod val="75000"/>
                  </a:srgbClr>
                </a:solidFill>
              </a:rPr>
              <a:t>at country level: </a:t>
            </a:r>
            <a:r>
              <a:rPr lang="en-US" sz="2000" b="1" dirty="0">
                <a:solidFill>
                  <a:srgbClr val="1F497D">
                    <a:lumMod val="75000"/>
                  </a:srgbClr>
                </a:solidFill>
              </a:rPr>
              <a:t>Brazil, Morocco and Ghana </a:t>
            </a:r>
            <a:r>
              <a:rPr lang="en-US" sz="2000" b="1" dirty="0" smtClean="0">
                <a:solidFill>
                  <a:srgbClr val="1F497D">
                    <a:lumMod val="75000"/>
                  </a:srgbClr>
                </a:solidFill>
              </a:rPr>
              <a:t> - </a:t>
            </a:r>
            <a:r>
              <a:rPr lang="en-US" sz="2000" dirty="0" smtClean="0">
                <a:solidFill>
                  <a:srgbClr val="1F497D">
                    <a:lumMod val="75000"/>
                  </a:srgbClr>
                </a:solidFill>
              </a:rPr>
              <a:t>results available</a:t>
            </a:r>
            <a:endParaRPr lang="en-US" sz="2000" dirty="0">
              <a:solidFill>
                <a:srgbClr val="1F497D">
                  <a:lumMod val="75000"/>
                </a:srgbClr>
              </a:solidFill>
            </a:endParaRPr>
          </a:p>
          <a:p>
            <a:pPr marL="698500" lvl="1" indent="-342900">
              <a:buFont typeface="Arial" panose="020B0604020202020204" pitchFamily="34" charset="0"/>
              <a:buChar char="•"/>
            </a:pPr>
            <a:r>
              <a:rPr lang="en-US" sz="2000" dirty="0" smtClean="0">
                <a:solidFill>
                  <a:srgbClr val="1F497D">
                    <a:lumMod val="75000"/>
                  </a:srgbClr>
                </a:solidFill>
              </a:rPr>
              <a:t>Newly being implemented in </a:t>
            </a:r>
            <a:r>
              <a:rPr lang="en-US" sz="2000" b="1" dirty="0" smtClean="0">
                <a:solidFill>
                  <a:srgbClr val="1F497D">
                    <a:lumMod val="75000"/>
                  </a:srgbClr>
                </a:solidFill>
              </a:rPr>
              <a:t>Mali and</a:t>
            </a:r>
            <a:r>
              <a:rPr lang="en-US" sz="2000" dirty="0" smtClean="0">
                <a:solidFill>
                  <a:srgbClr val="1F497D">
                    <a:lumMod val="75000"/>
                  </a:srgbClr>
                </a:solidFill>
              </a:rPr>
              <a:t> </a:t>
            </a:r>
            <a:r>
              <a:rPr lang="en-US" sz="2000" b="1" dirty="0" smtClean="0">
                <a:solidFill>
                  <a:srgbClr val="1F497D">
                    <a:lumMod val="75000"/>
                  </a:srgbClr>
                </a:solidFill>
              </a:rPr>
              <a:t>Madagascar</a:t>
            </a:r>
          </a:p>
          <a:p>
            <a:pPr marL="698500" lvl="1" indent="-342900">
              <a:buFont typeface="Arial" panose="020B0604020202020204" pitchFamily="34" charset="0"/>
              <a:buChar char="•"/>
            </a:pPr>
            <a:r>
              <a:rPr lang="en-US" sz="2000" dirty="0" smtClean="0">
                <a:solidFill>
                  <a:srgbClr val="1F497D">
                    <a:lumMod val="75000"/>
                  </a:srgbClr>
                </a:solidFill>
              </a:rPr>
              <a:t>Official request received from </a:t>
            </a:r>
            <a:r>
              <a:rPr lang="en-US" sz="2000" b="1" dirty="0" smtClean="0">
                <a:solidFill>
                  <a:srgbClr val="1F497D">
                    <a:lumMod val="75000"/>
                  </a:srgbClr>
                </a:solidFill>
              </a:rPr>
              <a:t>Burkina Faso </a:t>
            </a:r>
            <a:r>
              <a:rPr lang="en-US" sz="2000" dirty="0" smtClean="0">
                <a:solidFill>
                  <a:srgbClr val="1F497D">
                    <a:lumMod val="75000"/>
                  </a:srgbClr>
                </a:solidFill>
              </a:rPr>
              <a:t>and strong interest from </a:t>
            </a:r>
            <a:r>
              <a:rPr lang="en-US" sz="2000" b="1" dirty="0" smtClean="0">
                <a:solidFill>
                  <a:srgbClr val="1F497D">
                    <a:lumMod val="75000"/>
                  </a:srgbClr>
                </a:solidFill>
              </a:rPr>
              <a:t>Senegal</a:t>
            </a:r>
            <a:r>
              <a:rPr lang="en-US" sz="2000" dirty="0" smtClean="0">
                <a:solidFill>
                  <a:srgbClr val="1F497D">
                    <a:lumMod val="75000"/>
                  </a:srgbClr>
                </a:solidFill>
              </a:rPr>
              <a:t>, </a:t>
            </a:r>
            <a:r>
              <a:rPr lang="en-US" sz="2000" b="1" dirty="0" smtClean="0">
                <a:solidFill>
                  <a:srgbClr val="1F497D">
                    <a:lumMod val="75000"/>
                  </a:srgbClr>
                </a:solidFill>
              </a:rPr>
              <a:t>Uganda, Kenya </a:t>
            </a:r>
            <a:r>
              <a:rPr lang="en-US" sz="2000" dirty="0" smtClean="0">
                <a:solidFill>
                  <a:srgbClr val="1F497D">
                    <a:lumMod val="75000"/>
                  </a:srgbClr>
                </a:solidFill>
              </a:rPr>
              <a:t> since TrackFin workshop in Ghana where 13 country action plans were developed</a:t>
            </a:r>
            <a:endParaRPr lang="en-US" sz="2000" b="1" dirty="0" smtClean="0">
              <a:solidFill>
                <a:srgbClr val="1F497D">
                  <a:lumMod val="75000"/>
                </a:srgbClr>
              </a:solidFill>
            </a:endParaRPr>
          </a:p>
          <a:p>
            <a:pPr marL="698500" lvl="1" indent="-342900">
              <a:buFont typeface="Arial" panose="020B0604020202020204" pitchFamily="34" charset="0"/>
              <a:buChar char="•"/>
            </a:pPr>
            <a:r>
              <a:rPr lang="en-US" sz="2000" dirty="0" smtClean="0">
                <a:solidFill>
                  <a:srgbClr val="1F497D">
                    <a:lumMod val="75000"/>
                  </a:srgbClr>
                </a:solidFill>
              </a:rPr>
              <a:t>WASH accounts software in development</a:t>
            </a:r>
            <a:endParaRPr lang="en-US" sz="2000" dirty="0">
              <a:solidFill>
                <a:srgbClr val="1F497D">
                  <a:lumMod val="75000"/>
                </a:srgbClr>
              </a:solidFill>
            </a:endParaRPr>
          </a:p>
        </p:txBody>
      </p:sp>
      <p:sp>
        <p:nvSpPr>
          <p:cNvPr id="8" name="Title 1"/>
          <p:cNvSpPr>
            <a:spLocks noGrp="1"/>
          </p:cNvSpPr>
          <p:nvPr>
            <p:ph type="title"/>
          </p:nvPr>
        </p:nvSpPr>
        <p:spPr>
          <a:xfrm>
            <a:off x="360751" y="261419"/>
            <a:ext cx="8229600" cy="467547"/>
          </a:xfrm>
        </p:spPr>
        <p:txBody>
          <a:bodyPr>
            <a:noAutofit/>
          </a:bodyPr>
          <a:lstStyle/>
          <a:p>
            <a:pPr algn="l"/>
            <a:r>
              <a:rPr lang="en-US" sz="2800" b="1" dirty="0" smtClean="0">
                <a:solidFill>
                  <a:srgbClr val="0F3661"/>
                </a:solidFill>
              </a:rPr>
              <a:t>Tracking </a:t>
            </a:r>
            <a:r>
              <a:rPr lang="en-US" sz="2800" b="1" dirty="0">
                <a:solidFill>
                  <a:srgbClr val="0F3661"/>
                </a:solidFill>
              </a:rPr>
              <a:t>F</a:t>
            </a:r>
            <a:r>
              <a:rPr lang="en-US" sz="2800" b="1" dirty="0" smtClean="0">
                <a:solidFill>
                  <a:srgbClr val="0F3661"/>
                </a:solidFill>
              </a:rPr>
              <a:t>inancing in the WASH Sector: TrackFin</a:t>
            </a:r>
            <a:endParaRPr lang="en-US" sz="2800" b="1" dirty="0">
              <a:solidFill>
                <a:srgbClr val="0F3661"/>
              </a:solidFill>
            </a:endParaRPr>
          </a:p>
        </p:txBody>
      </p:sp>
      <p:cxnSp>
        <p:nvCxnSpPr>
          <p:cNvPr id="7" name="Straight Connector 6"/>
          <p:cNvCxnSpPr/>
          <p:nvPr/>
        </p:nvCxnSpPr>
        <p:spPr>
          <a:xfrm>
            <a:off x="528938" y="975958"/>
            <a:ext cx="8271866" cy="1588"/>
          </a:xfrm>
          <a:prstGeom prst="line">
            <a:avLst/>
          </a:prstGeom>
          <a:ln w="12700" cap="flat" cmpd="sng" algn="ctr">
            <a:solidFill>
              <a:srgbClr val="60B8D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4102" y="6165251"/>
            <a:ext cx="1625600" cy="470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6508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Custom 40">
      <a:dk1>
        <a:sysClr val="windowText" lastClr="000000"/>
      </a:dk1>
      <a:lt1>
        <a:sysClr val="window" lastClr="FFFFFF"/>
      </a:lt1>
      <a:dk2>
        <a:srgbClr val="003036"/>
      </a:dk2>
      <a:lt2>
        <a:srgbClr val="0A9294"/>
      </a:lt2>
      <a:accent1>
        <a:srgbClr val="707C80"/>
      </a:accent1>
      <a:accent2>
        <a:srgbClr val="97BF2C"/>
      </a:accent2>
      <a:accent3>
        <a:srgbClr val="69B7C3"/>
      </a:accent3>
      <a:accent4>
        <a:srgbClr val="E9D91B"/>
      </a:accent4>
      <a:accent5>
        <a:srgbClr val="80143C"/>
      </a:accent5>
      <a:accent6>
        <a:srgbClr val="D63E37"/>
      </a:accent6>
      <a:hlink>
        <a:srgbClr val="006467"/>
      </a:hlink>
      <a:folHlink>
        <a:srgbClr val="00646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16135</TotalTime>
  <Words>1679</Words>
  <Application>Microsoft Office PowerPoint</Application>
  <PresentationFormat>On-screen Show (4:3)</PresentationFormat>
  <Paragraphs>188</Paragraphs>
  <Slides>11</Slides>
  <Notes>10</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Office Theme</vt:lpstr>
      <vt:lpstr>1_Office Theme</vt:lpstr>
      <vt:lpstr>PowerPoint Presentation</vt:lpstr>
      <vt:lpstr>The SWA Collaborative Behaviours</vt:lpstr>
      <vt:lpstr>PowerPoint Presentation</vt:lpstr>
      <vt:lpstr>SWA Four Collaborative Behaviours</vt:lpstr>
      <vt:lpstr>SWA Collaborative Behaviours Country Profiles: proposed monitoring strategy</vt:lpstr>
      <vt:lpstr>PowerPoint Presentation</vt:lpstr>
      <vt:lpstr>Data source: GLAAS 2013/2014</vt:lpstr>
      <vt:lpstr>GLAAS moving forward: new approach and strategy</vt:lpstr>
      <vt:lpstr>Tracking Financing in the WASH Sector: TrackFin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Monitoring the SDGs  Future Plans for GLAAS and JMP</dc:title>
  <dc:creator>Elizabeth Engebretson</dc:creator>
  <cp:lastModifiedBy>GORE, Fiona Margaret</cp:lastModifiedBy>
  <cp:revision>118</cp:revision>
  <cp:lastPrinted>2016-03-11T16:18:07Z</cp:lastPrinted>
  <dcterms:created xsi:type="dcterms:W3CDTF">2016-02-11T06:15:30Z</dcterms:created>
  <dcterms:modified xsi:type="dcterms:W3CDTF">2016-03-17T09:20:29Z</dcterms:modified>
</cp:coreProperties>
</file>